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 id="2147484149" r:id="rId5"/>
    <p:sldMasterId id="2147484163" r:id="rId6"/>
  </p:sldMasterIdLst>
  <p:notesMasterIdLst>
    <p:notesMasterId r:id="rId23"/>
  </p:notesMasterIdLst>
  <p:sldIdLst>
    <p:sldId id="314" r:id="rId7"/>
    <p:sldId id="315" r:id="rId8"/>
    <p:sldId id="260" r:id="rId9"/>
    <p:sldId id="482" r:id="rId10"/>
    <p:sldId id="572" r:id="rId11"/>
    <p:sldId id="551" r:id="rId12"/>
    <p:sldId id="533" r:id="rId13"/>
    <p:sldId id="433" r:id="rId14"/>
    <p:sldId id="552" r:id="rId15"/>
    <p:sldId id="574" r:id="rId16"/>
    <p:sldId id="556" r:id="rId17"/>
    <p:sldId id="557" r:id="rId18"/>
    <p:sldId id="573" r:id="rId19"/>
    <p:sldId id="575" r:id="rId20"/>
    <p:sldId id="568" r:id="rId21"/>
    <p:sldId id="561"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55" autoAdjust="0"/>
  </p:normalViewPr>
  <p:slideViewPr>
    <p:cSldViewPr>
      <p:cViewPr varScale="1">
        <p:scale>
          <a:sx n="64" d="100"/>
          <a:sy n="64" d="100"/>
        </p:scale>
        <p:origin x="134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5ED88E1-5763-4CCE-8542-57B56E6F6B06}" type="datetimeFigureOut">
              <a:rPr lang="en-GB" smtClean="0"/>
              <a:t>26/08/2020</a:t>
            </a:fld>
            <a:endParaRPr lang="en-GB"/>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8C58113A-E21E-47F7-BCBA-FCC73C4FDF42}" type="slidenum">
              <a:rPr lang="en-GB" smtClean="0"/>
              <a:t>‹#›</a:t>
            </a:fld>
            <a:endParaRPr lang="en-GB"/>
          </a:p>
        </p:txBody>
      </p:sp>
    </p:spTree>
    <p:extLst>
      <p:ext uri="{BB962C8B-B14F-4D97-AF65-F5344CB8AC3E}">
        <p14:creationId xmlns:p14="http://schemas.microsoft.com/office/powerpoint/2010/main" val="190692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4</a:t>
            </a:fld>
            <a:endParaRPr lang="en-GB"/>
          </a:p>
        </p:txBody>
      </p:sp>
    </p:spTree>
    <p:extLst>
      <p:ext uri="{BB962C8B-B14F-4D97-AF65-F5344CB8AC3E}">
        <p14:creationId xmlns:p14="http://schemas.microsoft.com/office/powerpoint/2010/main" val="10801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5</a:t>
            </a:fld>
            <a:endParaRPr lang="en-GB"/>
          </a:p>
        </p:txBody>
      </p:sp>
    </p:spTree>
    <p:extLst>
      <p:ext uri="{BB962C8B-B14F-4D97-AF65-F5344CB8AC3E}">
        <p14:creationId xmlns:p14="http://schemas.microsoft.com/office/powerpoint/2010/main" val="1663059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6" y="4571268"/>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58"/>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4079"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7" y="4470011"/>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r>
              <a:rPr lang="en-GB" noProof="0"/>
              <a:t/>
            </a:r>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Tree>
    <p:extLst>
      <p:ext uri="{BB962C8B-B14F-4D97-AF65-F5344CB8AC3E}">
        <p14:creationId xmlns:p14="http://schemas.microsoft.com/office/powerpoint/2010/main" val="34369102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9" name="Titel 1"/>
          <p:cNvSpPr>
            <a:spLocks noGrp="1"/>
          </p:cNvSpPr>
          <p:nvPr>
            <p:ph type="title"/>
          </p:nvPr>
        </p:nvSpPr>
        <p:spPr>
          <a:xfrm>
            <a:off x="475814" y="2621292"/>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6"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63332633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9" name="Titel 1"/>
          <p:cNvSpPr>
            <a:spLocks noGrp="1"/>
          </p:cNvSpPr>
          <p:nvPr>
            <p:ph type="title"/>
          </p:nvPr>
        </p:nvSpPr>
        <p:spPr>
          <a:xfrm>
            <a:off x="1846299" y="2354304"/>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9982777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658"/>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1" y="2811982"/>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a:t>
            </a:fld>
            <a:endParaRPr lang="en-GB"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3637246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5"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r>
              <a:rPr lang="en-GB" noProof="0"/>
              <a:t/>
            </a:r>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
        <p:nvSpPr>
          <p:cNvPr id="26" name="Tijdelijke aanduiding voor dianummer 4"/>
          <p:cNvSpPr txBox="1">
            <a:spLocks/>
          </p:cNvSpPr>
          <p:nvPr userDrawn="1"/>
        </p:nvSpPr>
        <p:spPr>
          <a:xfrm>
            <a:off x="7637546"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a:t>
            </a:fld>
            <a:endParaRPr lang="nl-NL" dirty="0">
              <a:solidFill>
                <a:prstClr val="white"/>
              </a:solidFill>
            </a:endParaRPr>
          </a:p>
        </p:txBody>
      </p:sp>
      <p:sp>
        <p:nvSpPr>
          <p:cNvPr id="7" name="Tijdelijke aanduiding voor dianummer 4"/>
          <p:cNvSpPr>
            <a:spLocks noGrp="1"/>
          </p:cNvSpPr>
          <p:nvPr>
            <p:ph type="sldNum" sz="quarter" idx="10"/>
          </p:nvPr>
        </p:nvSpPr>
        <p:spPr>
          <a:xfrm>
            <a:off x="6837503" y="6266892"/>
            <a:ext cx="642937" cy="273050"/>
          </a:xfrm>
        </p:spPr>
        <p:txBody>
          <a:bodyPr/>
          <a:lstStyle>
            <a:lvl1pPr>
              <a:defRPr>
                <a:solidFill>
                  <a:srgbClr val="FFFFFF"/>
                </a:solidFill>
              </a:defRPr>
            </a:lvl1pPr>
          </a:lstStyle>
          <a:p>
            <a:fld id="{4821C4A5-98F2-7545-875B-39B2F4500447}" type="slidenum">
              <a:rPr lang="en-GB" smtClean="0"/>
              <a:pPr/>
              <a:t>‹#›</a:t>
            </a:fld>
            <a:endParaRPr lang="en-GB" dirty="0"/>
          </a:p>
        </p:txBody>
      </p:sp>
    </p:spTree>
    <p:extLst>
      <p:ext uri="{BB962C8B-B14F-4D97-AF65-F5344CB8AC3E}">
        <p14:creationId xmlns:p14="http://schemas.microsoft.com/office/powerpoint/2010/main" val="2167101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5"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5046"/>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6"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5" y="5480719"/>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5"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6"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457311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256"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80"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6032"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0072104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8"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71"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3"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340406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12593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4"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4"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4"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3"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4"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2330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4"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4"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4"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4"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4"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228063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56143183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393529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740"/>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520"/>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55786436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4"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4"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4"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4"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3"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699128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sp>
        <p:nvSpPr>
          <p:cNvPr id="7" name="Rechthoek 9"/>
          <p:cNvSpPr>
            <a:spLocks noChangeArrowheads="1"/>
          </p:cNvSpPr>
          <p:nvPr userDrawn="1"/>
        </p:nvSpPr>
        <p:spPr bwMode="auto">
          <a:xfrm>
            <a:off x="5892312" y="4470400"/>
            <a:ext cx="194896" cy="412750"/>
          </a:xfrm>
          <a:prstGeom prst="rect">
            <a:avLst/>
          </a:prstGeom>
          <a:solidFill>
            <a:srgbClr val="FF4D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tIns="36000" bIns="720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Myriad Pro"/>
              <a:ea typeface="Myriad Pro"/>
              <a:cs typeface="Myriad Pro"/>
            </a:endParaRPr>
          </a:p>
        </p:txBody>
      </p:sp>
      <p:pic>
        <p:nvPicPr>
          <p:cNvPr id="9" name="Afbeelding 10"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el 2"/>
          <p:cNvSpPr>
            <a:spLocks noGrp="1"/>
          </p:cNvSpPr>
          <p:nvPr>
            <p:ph type="subTitle" idx="1"/>
          </p:nvPr>
        </p:nvSpPr>
        <p:spPr>
          <a:xfrm>
            <a:off x="1920875" y="4571254"/>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lIns="144000" tIns="36000" rIns="108000" bIns="54000" spcCol="0" rtlCol="0" fromWordArt="0" forceAA="0">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p:nvPr>
        </p:nvSpPr>
        <p:spPr>
          <a:xfrm>
            <a:off x="0" y="8"/>
            <a:ext cx="9144000" cy="4552921"/>
          </a:xfrm>
          <a:prstGeom prst="rect">
            <a:avLst/>
          </a:prstGeom>
          <a:solidFill>
            <a:schemeClr val="bg2"/>
          </a:solidFill>
          <a:ln>
            <a:noFill/>
          </a:ln>
        </p:spPr>
        <p:txBody>
          <a:bodyPr tIns="864000" rtlCol="0" anchor="ctr">
            <a:noAutofit/>
          </a:bodyP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dirty="0"/>
              <a:t>Klik op het pictogram als u een afbeelding wilt toevoegen</a:t>
            </a:r>
            <a:endParaRPr lang="en-GB" noProof="0" dirty="0"/>
          </a:p>
        </p:txBody>
      </p:sp>
      <p:sp>
        <p:nvSpPr>
          <p:cNvPr id="8" name="Tijdelijke aanduiding voor tekst 7"/>
          <p:cNvSpPr>
            <a:spLocks noGrp="1"/>
          </p:cNvSpPr>
          <p:nvPr>
            <p:ph type="body" sz="quarter" idx="11"/>
          </p:nvPr>
        </p:nvSpPr>
        <p:spPr>
          <a:xfrm flipH="1">
            <a:off x="1944072" y="6172203"/>
            <a:ext cx="4068003" cy="349702"/>
          </a:xfrm>
          <a:prstGeom prst="rect">
            <a:avLst/>
          </a:prstGeom>
        </p:spPr>
        <p:txBody>
          <a:bodyPr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nl-NL" noProof="0"/>
              <a:t>Klik om de modelstijlen te bewerken</a:t>
            </a:r>
          </a:p>
        </p:txBody>
      </p:sp>
      <p:sp>
        <p:nvSpPr>
          <p:cNvPr id="15" name="Titel 14"/>
          <p:cNvSpPr>
            <a:spLocks noGrp="1"/>
          </p:cNvSpPr>
          <p:nvPr>
            <p:ph type="title"/>
          </p:nvPr>
        </p:nvSpPr>
        <p:spPr>
          <a:xfrm>
            <a:off x="-57149" y="3789548"/>
            <a:ext cx="6151950" cy="771235"/>
          </a:xfrm>
          <a:prstGeom prst="round1Rect">
            <a:avLst>
              <a:gd name="adj" fmla="val 11967"/>
            </a:avLst>
          </a:prstGeom>
          <a:solidFill>
            <a:schemeClr val="accent1"/>
          </a:solidFill>
          <a:ln w="19050" cmpd="sng">
            <a:solidFill>
              <a:schemeClr val="bg1"/>
            </a:solidFill>
          </a:ln>
        </p:spPr>
        <p:txBody>
          <a:bodyPr lIns="504000" tIns="126000" rIns="108000" bIns="144000" anchor="b">
            <a:spAutoFit/>
          </a:bodyPr>
          <a:lstStyle>
            <a:lvl1pPr>
              <a:defRPr sz="3600">
                <a:solidFill>
                  <a:srgbClr val="FFFFFF"/>
                </a:solidFill>
              </a:defRPr>
            </a:lvl1pPr>
          </a:lstStyle>
          <a:p>
            <a:r>
              <a:rPr lang="nl-NL" noProof="0"/>
              <a:t>Klik om de stijl te bewerken</a:t>
            </a:r>
            <a:endParaRPr lang="en-GB" noProof="0" dirty="0"/>
          </a:p>
        </p:txBody>
      </p:sp>
    </p:spTree>
    <p:extLst>
      <p:ext uri="{BB962C8B-B14F-4D97-AF65-F5344CB8AC3E}">
        <p14:creationId xmlns:p14="http://schemas.microsoft.com/office/powerpoint/2010/main" val="17449701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4" name="Tijdelijke aanduiding voor dianummer 2"/>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2421F6CB-C607-4C42-86AA-BF9722759AA8}" type="slidenum">
              <a:rPr lang="en-GB"/>
              <a:pPr>
                <a:defRPr/>
              </a:pPr>
              <a:t>‹#›</a:t>
            </a:fld>
            <a:endParaRPr lang="en-GB" dirty="0"/>
          </a:p>
        </p:txBody>
      </p:sp>
      <p:sp>
        <p:nvSpPr>
          <p:cNvPr id="6"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6827780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2235200"/>
            <a:ext cx="7804586" cy="4104000"/>
          </a:xfrm>
        </p:spPr>
        <p:txBody>
          <a:bodyPr/>
          <a:lstStyle>
            <a:lvl1pPr marL="0" indent="0">
              <a:buNone/>
              <a:defRPr/>
            </a:lvl1pPr>
          </a:lstStyle>
          <a:p>
            <a:pPr lvl="0"/>
            <a:r>
              <a:rPr lang="nl-NL" noProof="0"/>
              <a:t>Klik om de modelstijlen te bewerken</a:t>
            </a:r>
          </a:p>
        </p:txBody>
      </p:sp>
      <p:sp>
        <p:nvSpPr>
          <p:cNvPr id="6" name="Tijdelijke aanduiding voor tekst 5"/>
          <p:cNvSpPr>
            <a:spLocks noGrp="1"/>
          </p:cNvSpPr>
          <p:nvPr>
            <p:ph type="body" sz="quarter" idx="12"/>
          </p:nvPr>
        </p:nvSpPr>
        <p:spPr>
          <a:xfrm>
            <a:off x="476304" y="1794933"/>
            <a:ext cx="7042151" cy="440267"/>
          </a:xfrm>
        </p:spPr>
        <p:txBody>
          <a:bodyPr/>
          <a:lstStyle>
            <a:lvl1pPr marL="0" indent="0">
              <a:buNone/>
              <a:defRPr b="1" i="1">
                <a:solidFill>
                  <a:schemeClr val="accent2"/>
                </a:solidFill>
              </a:defRPr>
            </a:lvl1pPr>
          </a:lstStyle>
          <a:p>
            <a:pPr lvl="0"/>
            <a:r>
              <a:rPr lang="nl-NL"/>
              <a:t>Klik om de modelstijlen te bewerken</a:t>
            </a:r>
          </a:p>
        </p:txBody>
      </p:sp>
      <p:sp>
        <p:nvSpPr>
          <p:cNvPr id="7"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7953B40C-C0FD-4FAB-BAFF-741B09378DF0}" type="slidenum">
              <a:rPr lang="en-GB"/>
              <a:pPr>
                <a:defRPr/>
              </a:pPr>
              <a:t>‹#›</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8300516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354DD1CD-DCEC-488B-9AA3-1A8289F31E12}" type="slidenum">
              <a:rPr lang="en-GB"/>
              <a:pPr>
                <a:defRPr/>
              </a:pPr>
              <a:t>‹#›</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0903184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p:nvPr>
        </p:nvSpPr>
        <p:spPr>
          <a:xfrm>
            <a:off x="475815" y="1795467"/>
            <a:ext cx="3783448"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8" name="Tijdelijke aanduiding voor tekst 5"/>
          <p:cNvSpPr>
            <a:spLocks noGrp="1"/>
          </p:cNvSpPr>
          <p:nvPr>
            <p:ph type="body" sz="quarter" idx="14"/>
          </p:nvPr>
        </p:nvSpPr>
        <p:spPr>
          <a:xfrm>
            <a:off x="4487335" y="1795467"/>
            <a:ext cx="3793067"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A8F07CCF-F5FC-498A-AB1D-A1043288B139}" type="slidenum">
              <a:rPr lang="en-GB"/>
              <a:pPr>
                <a:defRPr/>
              </a:pPr>
              <a:t>‹#›</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7512623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FCEB1FE0-5162-4DEE-ADDE-10667D348E57}" type="slidenum">
              <a:rPr lang="en-GB"/>
              <a:pPr>
                <a:defRPr/>
              </a:pPr>
              <a:t>‹#›</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1168367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25"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09D5154-858D-4813-8A32-B19CD1985648}" type="slidenum">
              <a:rPr lang="en-GB"/>
              <a:pPr>
                <a:defRPr/>
              </a:pPr>
              <a:t>‹#›</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782635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316"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02376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a:t>Klik om de stijl te bewerken</a:t>
            </a:r>
            <a:endParaRPr lang="en-GB" noProof="0"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4F96ACD9-9D75-4E08-B5A7-F97D01DDDA8B}" type="slidenum">
              <a:rPr lang="en-GB"/>
              <a:pPr>
                <a:defRPr/>
              </a:pPr>
              <a:t>‹#›</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5461334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294840D-3D4B-47B9-A5F4-F8A7D5C2BCF3}" type="slidenum">
              <a:rPr lang="en-GB"/>
              <a:pPr>
                <a:defRPr/>
              </a:pPr>
              <a:t>‹#›</a:t>
            </a:fld>
            <a:endParaRPr lang="en-GB" dirty="0"/>
          </a:p>
        </p:txBody>
      </p:sp>
      <p:sp>
        <p:nvSpPr>
          <p:cNvPr id="4" name="Tijdelijke aanduiding voor voettekst 3"/>
          <p:cNvSpPr>
            <a:spLocks noGrp="1"/>
          </p:cNvSpPr>
          <p:nvPr>
            <p:ph type="ftr" sz="quarter" idx="11"/>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9100292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9" name="Titel 1"/>
          <p:cNvSpPr>
            <a:spLocks noGrp="1"/>
          </p:cNvSpPr>
          <p:nvPr>
            <p:ph type="title"/>
          </p:nvPr>
        </p:nvSpPr>
        <p:spPr>
          <a:xfrm>
            <a:off x="475814" y="2621278"/>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p:nvPr>
        </p:nvSpPr>
        <p:spPr>
          <a:xfrm>
            <a:off x="501654" y="3359813"/>
            <a:ext cx="7778749" cy="461665"/>
          </a:xfrm>
        </p:spPr>
        <p:txBody>
          <a:bodyPr>
            <a:spAutoFit/>
          </a:bodyPr>
          <a:lstStyle>
            <a:lvl1pPr marL="0" indent="0">
              <a:lnSpc>
                <a:spcPct val="100000"/>
              </a:lnSpc>
              <a:spcBef>
                <a:spcPts val="0"/>
              </a:spcBef>
              <a:buNone/>
              <a:defRPr sz="2400" b="1" i="1" baseline="0">
                <a:solidFill>
                  <a:schemeClr val="tx2"/>
                </a:solidFill>
              </a:defRPr>
            </a:lvl1pPr>
          </a:lstStyle>
          <a:p>
            <a:pPr lvl="0"/>
            <a:r>
              <a:rPr lang="nl-NL"/>
              <a:t>Klik om de modelstijlen te bewerken</a:t>
            </a:r>
          </a:p>
        </p:txBody>
      </p:sp>
      <p:sp>
        <p:nvSpPr>
          <p:cNvPr id="4"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C072045E-B710-4BCE-9307-8CA348048AF7}" type="slidenum">
              <a:rPr lang="en-GB"/>
              <a:pPr>
                <a:defRPr/>
              </a:pPr>
              <a:t>‹#›</a:t>
            </a:fld>
            <a:endParaRPr lang="en-GB" dirty="0"/>
          </a:p>
        </p:txBody>
      </p:sp>
      <p:sp>
        <p:nvSpPr>
          <p:cNvPr id="5"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292531416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pic>
        <p:nvPicPr>
          <p:cNvPr id="4"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251" y="2384425"/>
            <a:ext cx="11869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a:spLocks noGrp="1"/>
          </p:cNvSpPr>
          <p:nvPr>
            <p:ph type="title"/>
          </p:nvPr>
        </p:nvSpPr>
        <p:spPr>
          <a:xfrm>
            <a:off x="1846292" y="2354297"/>
            <a:ext cx="6434183" cy="1218795"/>
          </a:xfrm>
          <a:effectLst/>
        </p:spPr>
        <p:txBody>
          <a:bodyPr anchor="b">
            <a:spAutoFit/>
          </a:bodyPr>
          <a:lstStyle>
            <a:lvl1pPr>
              <a:defRPr sz="4400" b="0" i="0">
                <a:solidFill>
                  <a:schemeClr val="accent2"/>
                </a:solidFill>
              </a:defRPr>
            </a:lvl1pPr>
          </a:lstStyle>
          <a:p>
            <a:r>
              <a:rPr lang="en-US" dirty="0"/>
              <a:t>Click to edit Master title style</a:t>
            </a:r>
            <a:endParaRPr lang="en-GB" noProof="0" dirty="0"/>
          </a:p>
        </p:txBody>
      </p:sp>
      <p:sp>
        <p:nvSpPr>
          <p:cNvPr id="6" name="Tijdelijke aanduiding voor tekst 5"/>
          <p:cNvSpPr>
            <a:spLocks noGrp="1"/>
          </p:cNvSpPr>
          <p:nvPr>
            <p:ph type="body" sz="quarter" idx="11"/>
          </p:nvPr>
        </p:nvSpPr>
        <p:spPr>
          <a:xfrm>
            <a:off x="475814" y="2385016"/>
            <a:ext cx="1188000" cy="1188000"/>
          </a:xfrm>
        </p:spPr>
        <p:txBody>
          <a:bodyPr tIns="0" bIns="0" anchor="ctr">
            <a:noAutofit/>
          </a:bodyPr>
          <a:lstStyle>
            <a:lvl1pPr marL="0" indent="0" algn="ctr">
              <a:lnSpc>
                <a:spcPct val="100000"/>
              </a:lnSpc>
              <a:spcBef>
                <a:spcPts val="0"/>
              </a:spcBef>
              <a:buNone/>
              <a:defRPr sz="6000" b="1" i="0" u="none" baseline="0">
                <a:solidFill>
                  <a:schemeClr val="bg1"/>
                </a:solidFill>
              </a:defRPr>
            </a:lvl1pPr>
          </a:lstStyle>
          <a:p>
            <a:pPr lvl="0"/>
            <a:r>
              <a:rPr lang="nl-NL"/>
              <a:t>Klik om de modelstijlen te bewerken</a:t>
            </a:r>
          </a:p>
        </p:txBody>
      </p:sp>
      <p:sp>
        <p:nvSpPr>
          <p:cNvPr id="5"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BEBC5751-3905-49A9-AA83-6BDDF4069981}" type="slidenum">
              <a:rPr lang="en-GB"/>
              <a:pPr>
                <a:defRPr/>
              </a:pPr>
              <a:t>‹#›</a:t>
            </a:fld>
            <a:endParaRPr lang="en-GB" dirty="0"/>
          </a:p>
        </p:txBody>
      </p:sp>
      <p:sp>
        <p:nvSpPr>
          <p:cNvPr id="7"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7861775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0" y="0"/>
            <a:ext cx="9144000" cy="6858000"/>
          </a:xfrm>
          <a:noFill/>
          <a:ln>
            <a:noFill/>
          </a:ln>
        </p:spPr>
        <p:txBody>
          <a:bodyPr rtlCol="0">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pPr lvl="0"/>
            <a:r>
              <a:rPr lang="nl-NL" noProof="0" dirty="0"/>
              <a:t>Klik op het pictogram als u een afbeelding wilt toevoegen</a:t>
            </a:r>
            <a:endParaRPr lang="en-GB" noProof="0" dirty="0"/>
          </a:p>
        </p:txBody>
      </p:sp>
      <p:sp>
        <p:nvSpPr>
          <p:cNvPr id="2" name="Titel 1"/>
          <p:cNvSpPr>
            <a:spLocks noGrp="1"/>
          </p:cNvSpPr>
          <p:nvPr>
            <p:ph type="title"/>
          </p:nvPr>
        </p:nvSpPr>
        <p:spPr>
          <a:xfrm>
            <a:off x="475814" y="208160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p:nvPr>
        </p:nvSpPr>
        <p:spPr>
          <a:xfrm>
            <a:off x="501650" y="2811968"/>
            <a:ext cx="7778750" cy="461665"/>
          </a:xfrm>
          <a:effectLst>
            <a:outerShdw blurRad="63500" dist="25400" dir="5400000" algn="tl" rotWithShape="0">
              <a:schemeClr val="tx1">
                <a:lumMod val="50000"/>
                <a:lumOff val="50000"/>
                <a:alpha val="60000"/>
              </a:schemeClr>
            </a:outerShdw>
          </a:effectLst>
        </p:spPr>
        <p:txBody>
          <a:bodyPr>
            <a:spAutoFit/>
          </a:bodyPr>
          <a:lstStyle>
            <a:lvl1pPr marL="0" indent="0">
              <a:lnSpc>
                <a:spcPct val="100000"/>
              </a:lnSpc>
              <a:spcBef>
                <a:spcPts val="0"/>
              </a:spcBef>
              <a:buNone/>
              <a:defRPr sz="2400" b="1" i="1" baseline="0">
                <a:solidFill>
                  <a:schemeClr val="bg1"/>
                </a:solidFill>
              </a:defRPr>
            </a:lvl1pPr>
          </a:lstStyle>
          <a:p>
            <a:pPr lvl="0"/>
            <a:r>
              <a:rPr lang="nl-NL"/>
              <a:t>Klik om de modelstijlen te bewerken</a:t>
            </a:r>
          </a:p>
        </p:txBody>
      </p:sp>
      <p:sp>
        <p:nvSpPr>
          <p:cNvPr id="7"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0E0B1686-F430-47E4-9A81-FCF8C2255718}" type="slidenum">
              <a:rPr lang="en-GB"/>
              <a:pPr>
                <a:defRPr/>
              </a:pPr>
              <a:t>‹#›</a:t>
            </a:fld>
            <a:endParaRPr lang="en-GB" dirty="0"/>
          </a:p>
        </p:txBody>
      </p:sp>
      <p:sp>
        <p:nvSpPr>
          <p:cNvPr id="8"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58295921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pic>
        <p:nvPicPr>
          <p:cNvPr id="5" name="Afbeelding 9"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dianummer 4"/>
          <p:cNvSpPr txBox="1">
            <a:spLocks/>
          </p:cNvSpPr>
          <p:nvPr userDrawn="1"/>
        </p:nvSpPr>
        <p:spPr>
          <a:xfrm>
            <a:off x="7637585" y="6483350"/>
            <a:ext cx="643304" cy="273050"/>
          </a:xfrm>
          <a:prstGeom prst="rect">
            <a:avLst/>
          </a:prstGeom>
        </p:spPr>
        <p:txBody>
          <a:bodyPr rIns="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pPr>
              <a:defRPr/>
            </a:pPr>
            <a:fld id="{E988135D-E87C-44DF-8B02-CD27A398CC23}" type="slidenum">
              <a:rPr lang="nl-NL">
                <a:solidFill>
                  <a:prstClr val="white"/>
                </a:solidFill>
              </a:rPr>
              <a:pPr>
                <a:defRPr/>
              </a:pPr>
              <a:t>‹#›</a:t>
            </a:fld>
            <a:endParaRPr lang="nl-NL" dirty="0">
              <a:solidFill>
                <a:prstClr val="white"/>
              </a:solidFill>
            </a:endParaRPr>
          </a:p>
        </p:txBody>
      </p:sp>
      <p:sp>
        <p:nvSpPr>
          <p:cNvPr id="23" name="Picture Placeholder 4"/>
          <p:cNvSpPr>
            <a:spLocks noGrp="1"/>
          </p:cNvSpPr>
          <p:nvPr>
            <p:ph type="pic" sz="quarter" idx="13"/>
          </p:nvPr>
        </p:nvSpPr>
        <p:spPr>
          <a:xfrm>
            <a:off x="0" y="0"/>
            <a:ext cx="9144000" cy="5003800"/>
          </a:xfrm>
          <a:solidFill>
            <a:srgbClr val="EAEAEA"/>
          </a:solidFill>
        </p:spPr>
        <p:txBody>
          <a:bodyPr rtlCol="0">
            <a:noAutofit/>
          </a:bodyPr>
          <a:lstStyle>
            <a:lvl1pPr marL="0" indent="0" algn="ctr">
              <a:buNone/>
              <a:defRPr sz="1200">
                <a:solidFill>
                  <a:schemeClr val="bg1">
                    <a:lumMod val="50000"/>
                  </a:schemeClr>
                </a:solidFill>
                <a:latin typeface="+mj-lt"/>
              </a:defRPr>
            </a:lvl1pPr>
          </a:lstStyle>
          <a:p>
            <a:pPr lvl="0"/>
            <a:r>
              <a:rPr lang="nl-NL" noProof="0" dirty="0"/>
              <a:t>Klik op het pictogram als u een afbeelding wilt toevoegen</a:t>
            </a:r>
            <a:endParaRPr lang="en-GB" noProof="0" dirty="0"/>
          </a:p>
        </p:txBody>
      </p:sp>
      <p:sp>
        <p:nvSpPr>
          <p:cNvPr id="21" name="Titel 14"/>
          <p:cNvSpPr>
            <a:spLocks noGrp="1"/>
          </p:cNvSpPr>
          <p:nvPr>
            <p:ph type="title"/>
          </p:nvPr>
        </p:nvSpPr>
        <p:spPr>
          <a:xfrm>
            <a:off x="25" y="3785317"/>
            <a:ext cx="6096069" cy="771235"/>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lIns="504000" tIns="126000" rIns="108000" bIns="144000" anchor="b">
            <a:spAutoFit/>
          </a:bodyPr>
          <a:lstStyle>
            <a:lvl1pPr>
              <a:defRPr sz="3600">
                <a:solidFill>
                  <a:schemeClr val="tx2"/>
                </a:solidFill>
              </a:defRPr>
            </a:lvl1pPr>
          </a:lstStyle>
          <a:p>
            <a:r>
              <a:rPr lang="nl-NL" noProof="0"/>
              <a:t>Klik om de stijl te bewerken</a:t>
            </a:r>
            <a:endParaRPr lang="en-GB" noProof="0" dirty="0"/>
          </a:p>
        </p:txBody>
      </p:sp>
      <p:sp>
        <p:nvSpPr>
          <p:cNvPr id="7" name="Tijdelijke aanduiding voor dianummer 4"/>
          <p:cNvSpPr>
            <a:spLocks noGrp="1"/>
          </p:cNvSpPr>
          <p:nvPr>
            <p:ph type="sldNum" sz="quarter" idx="14"/>
          </p:nvPr>
        </p:nvSpPr>
        <p:spPr>
          <a:xfrm>
            <a:off x="6837485" y="6267450"/>
            <a:ext cx="643304" cy="273050"/>
          </a:xfrm>
        </p:spPr>
        <p:txBody>
          <a:bodyPr/>
          <a:lstStyle>
            <a:lvl1pPr defTabSz="914400" fontAlgn="base">
              <a:spcBef>
                <a:spcPct val="0"/>
              </a:spcBef>
              <a:spcAft>
                <a:spcPct val="0"/>
              </a:spcAft>
              <a:defRPr>
                <a:solidFill>
                  <a:srgbClr val="FFFFFF"/>
                </a:solidFill>
                <a:latin typeface="Arial" pitchFamily="34" charset="0"/>
                <a:cs typeface="Arial" pitchFamily="34" charset="0"/>
              </a:defRPr>
            </a:lvl1pPr>
          </a:lstStyle>
          <a:p>
            <a:pPr>
              <a:defRPr/>
            </a:pPr>
            <a:fld id="{670B495A-C285-44B2-A807-9560DDED2E73}" type="slidenum">
              <a:rPr lang="en-GB"/>
              <a:pPr>
                <a:defRPr/>
              </a:pPr>
              <a:t>‹#›</a:t>
            </a:fld>
            <a:endParaRPr lang="en-GB" dirty="0"/>
          </a:p>
        </p:txBody>
      </p:sp>
    </p:spTree>
    <p:extLst>
      <p:ext uri="{BB962C8B-B14F-4D97-AF65-F5344CB8AC3E}">
        <p14:creationId xmlns:p14="http://schemas.microsoft.com/office/powerpoint/2010/main" val="31132880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5" y="4571106"/>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0"/>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3998"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3" y="4469849"/>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r>
              <a:rPr lang="en-GB" noProof="0"/>
              <a:t/>
            </a:r>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Tree>
    <p:extLst>
      <p:ext uri="{BB962C8B-B14F-4D97-AF65-F5344CB8AC3E}">
        <p14:creationId xmlns:p14="http://schemas.microsoft.com/office/powerpoint/2010/main" val="4331891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37734579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251"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68559744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0841462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6"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03181477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5"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14360341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914279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669"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7520390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23728611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a:t>
            </a:fld>
            <a:endParaRPr lang="en-GB" dirty="0"/>
          </a:p>
        </p:txBody>
      </p:sp>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22081101"/>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9" name="Titel 1"/>
          <p:cNvSpPr>
            <a:spLocks noGrp="1"/>
          </p:cNvSpPr>
          <p:nvPr>
            <p:ph type="title"/>
          </p:nvPr>
        </p:nvSpPr>
        <p:spPr>
          <a:xfrm>
            <a:off x="475814" y="2621130"/>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2"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154309882"/>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9" name="Titel 1"/>
          <p:cNvSpPr>
            <a:spLocks noGrp="1"/>
          </p:cNvSpPr>
          <p:nvPr>
            <p:ph type="title"/>
          </p:nvPr>
        </p:nvSpPr>
        <p:spPr>
          <a:xfrm>
            <a:off x="1846218" y="2354223"/>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310527008"/>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59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0" y="2811820"/>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a:t>
            </a:fld>
            <a:endParaRPr lang="en-GB"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18669094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r>
              <a:rPr lang="en-GB" noProof="0"/>
              <a:t/>
            </a:r>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
        <p:nvSpPr>
          <p:cNvPr id="26" name="Tijdelijke aanduiding voor dianummer 4"/>
          <p:cNvSpPr txBox="1">
            <a:spLocks/>
          </p:cNvSpPr>
          <p:nvPr userDrawn="1"/>
        </p:nvSpPr>
        <p:spPr>
          <a:xfrm>
            <a:off x="7637465"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a:t>
            </a:fld>
            <a:endParaRPr lang="nl-NL" dirty="0">
              <a:solidFill>
                <a:prstClr val="white"/>
              </a:solidFill>
            </a:endParaRPr>
          </a:p>
        </p:txBody>
      </p:sp>
      <p:sp>
        <p:nvSpPr>
          <p:cNvPr id="7" name="Tijdelijke aanduiding voor dianummer 4"/>
          <p:cNvSpPr>
            <a:spLocks noGrp="1"/>
          </p:cNvSpPr>
          <p:nvPr>
            <p:ph type="sldNum" sz="quarter" idx="10"/>
          </p:nvPr>
        </p:nvSpPr>
        <p:spPr>
          <a:xfrm>
            <a:off x="6837422" y="6266892"/>
            <a:ext cx="642937" cy="273050"/>
          </a:xfrm>
        </p:spPr>
        <p:txBody>
          <a:bodyPr/>
          <a:lstStyle>
            <a:lvl1pPr>
              <a:defRPr>
                <a:solidFill>
                  <a:srgbClr val="FFFFFF"/>
                </a:solidFill>
              </a:defRPr>
            </a:lvl1pPr>
          </a:lstStyle>
          <a:p>
            <a:fld id="{4821C4A5-98F2-7545-875B-39B2F4500447}" type="slidenum">
              <a:rPr lang="en-GB" smtClean="0"/>
              <a:pPr/>
              <a:t>‹#›</a:t>
            </a:fld>
            <a:endParaRPr lang="en-GB" dirty="0"/>
          </a:p>
        </p:txBody>
      </p:sp>
    </p:spTree>
    <p:extLst>
      <p:ext uri="{BB962C8B-B14F-4D97-AF65-F5344CB8AC3E}">
        <p14:creationId xmlns:p14="http://schemas.microsoft.com/office/powerpoint/2010/main" val="318179310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4"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4988"/>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4"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1" y="5480557"/>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3"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4"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218815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6"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7"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6925900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177"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06"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5951"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3740840"/>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7"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69"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0"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7373573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2411992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2"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2"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2"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2"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2"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69825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2"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2"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2"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2"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2"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6208682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944170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578"/>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358"/>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21185475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2"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2"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2"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1477191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Title + table etc">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Klik om een titel te maken</a:t>
            </a:r>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nl-NL" smtClean="0"/>
              <a:pPr/>
              <a:t>‹#›</a:t>
            </a:fld>
            <a:endParaRPr lang="nl-NL" dirty="0"/>
          </a:p>
        </p:txBody>
      </p:sp>
      <p:sp>
        <p:nvSpPr>
          <p:cNvPr id="6" name="Tijdelijke aanduiding voor tekst 5"/>
          <p:cNvSpPr>
            <a:spLocks noGrp="1"/>
          </p:cNvSpPr>
          <p:nvPr>
            <p:ph type="body" sz="quarter" idx="12" hasCustomPrompt="1"/>
          </p:nvPr>
        </p:nvSpPr>
        <p:spPr>
          <a:xfrm>
            <a:off x="476257" y="1411817"/>
            <a:ext cx="8056556" cy="336000"/>
          </a:xfrm>
        </p:spPr>
        <p:txBody>
          <a:bodyPr/>
          <a:lstStyle>
            <a:lvl1pPr marL="0" indent="0">
              <a:buNone/>
              <a:defRPr sz="1200" b="1" i="1">
                <a:solidFill>
                  <a:schemeClr val="accent2"/>
                </a:solidFill>
              </a:defRPr>
            </a:lvl1pPr>
          </a:lstStyle>
          <a:p>
            <a:pPr lvl="0"/>
            <a:r>
              <a:rPr lang="en-US" dirty="0" err="1"/>
              <a:t>Klik</a:t>
            </a:r>
            <a:r>
              <a:rPr lang="en-US" dirty="0"/>
              <a:t> </a:t>
            </a:r>
            <a:r>
              <a:rPr lang="en-US" dirty="0" err="1"/>
              <a:t>om</a:t>
            </a:r>
            <a:r>
              <a:rPr lang="en-US" dirty="0"/>
              <a:t> </a:t>
            </a:r>
            <a:r>
              <a:rPr lang="en-US" dirty="0" err="1"/>
              <a:t>een</a:t>
            </a:r>
            <a:r>
              <a:rPr lang="en-US" dirty="0"/>
              <a:t> </a:t>
            </a:r>
            <a:r>
              <a:rPr lang="en-US" dirty="0" err="1"/>
              <a:t>subtitel</a:t>
            </a:r>
            <a:r>
              <a:rPr lang="en-US" dirty="0"/>
              <a:t> </a:t>
            </a:r>
            <a:r>
              <a:rPr lang="en-US" dirty="0" err="1"/>
              <a:t>te</a:t>
            </a:r>
            <a:r>
              <a:rPr lang="en-US" dirty="0"/>
              <a:t> </a:t>
            </a:r>
            <a:r>
              <a:rPr lang="en-US" dirty="0" err="1"/>
              <a:t>maken</a:t>
            </a:r>
            <a:endParaRPr lang="en-US" dirty="0"/>
          </a:p>
        </p:txBody>
      </p:sp>
      <p:sp>
        <p:nvSpPr>
          <p:cNvPr id="7" name="Content Placeholder 6"/>
          <p:cNvSpPr>
            <a:spLocks noGrp="1"/>
          </p:cNvSpPr>
          <p:nvPr>
            <p:ph sz="quarter" idx="13" hasCustomPrompt="1"/>
          </p:nvPr>
        </p:nvSpPr>
        <p:spPr>
          <a:xfrm>
            <a:off x="476251" y="1747818"/>
            <a:ext cx="8056562" cy="4592983"/>
          </a:xfrm>
        </p:spPr>
        <p:txBody>
          <a:bodyPr/>
          <a:lstStyle/>
          <a:p>
            <a:pPr lvl="0"/>
            <a:r>
              <a:rPr lang="en-US" dirty="0" err="1"/>
              <a:t>Klik</a:t>
            </a:r>
            <a:r>
              <a:rPr lang="en-US" dirty="0"/>
              <a:t> om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p:txBody>
      </p:sp>
      <p:sp>
        <p:nvSpPr>
          <p:cNvPr id="8" name="Tijdelijke aanduiding voor voettekst 3"/>
          <p:cNvSpPr>
            <a:spLocks noGrp="1"/>
          </p:cNvSpPr>
          <p:nvPr>
            <p:ph type="ftr" sz="quarter" idx="3"/>
          </p:nvPr>
        </p:nvSpPr>
        <p:spPr>
          <a:xfrm>
            <a:off x="475815" y="6483361"/>
            <a:ext cx="7042588" cy="273051"/>
          </a:xfrm>
          <a:prstGeom prst="rect">
            <a:avLst/>
          </a:prstGeom>
        </p:spPr>
        <p:txBody>
          <a:bodyPr vert="horz" lIns="0" tIns="45720" rIns="0" bIns="45720" rtlCol="0" anchor="ctr"/>
          <a:lstStyle>
            <a:lvl1pPr algn="l">
              <a:defRPr sz="900">
                <a:solidFill>
                  <a:srgbClr val="5E6A71"/>
                </a:solidFill>
              </a:defRPr>
            </a:lvl1pPr>
          </a:lstStyle>
          <a:p>
            <a:endParaRPr lang="nl-NL" dirty="0"/>
          </a:p>
        </p:txBody>
      </p:sp>
    </p:spTree>
    <p:extLst>
      <p:ext uri="{BB962C8B-B14F-4D97-AF65-F5344CB8AC3E}">
        <p14:creationId xmlns:p14="http://schemas.microsoft.com/office/powerpoint/2010/main" val="37246928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9308491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41"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8962986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399823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a:t>
            </a:fld>
            <a:endParaRPr lang="en-GB" dirty="0"/>
          </a:p>
        </p:txBody>
      </p:sp>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032595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image" Target="../media/image1.png"/><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theme" Target="../theme/theme3.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5" y="255115"/>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46"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4" cstate="screen">
            <a:extLst>
              <a:ext uri="{28A0092B-C50C-407E-A947-70E740481C1C}">
                <a14:useLocalDpi xmlns:a14="http://schemas.microsoft.com/office/drawing/2010/main" val="0"/>
              </a:ext>
            </a:extLst>
          </a:blip>
          <a:stretch>
            <a:fillRect/>
          </a:stretch>
        </p:blipFill>
        <p:spPr>
          <a:xfrm>
            <a:off x="7939844" y="423393"/>
            <a:ext cx="679765" cy="821267"/>
          </a:xfrm>
          <a:prstGeom prst="rect">
            <a:avLst/>
          </a:prstGeom>
        </p:spPr>
      </p:pic>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42630764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jdelijke aanduiding voor titel 1"/>
          <p:cNvSpPr>
            <a:spLocks noGrp="1"/>
          </p:cNvSpPr>
          <p:nvPr>
            <p:ph type="title"/>
          </p:nvPr>
        </p:nvSpPr>
        <p:spPr bwMode="auto">
          <a:xfrm>
            <a:off x="476251" y="255588"/>
            <a:ext cx="7042638"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nl-NL"/>
              <a:t>Click to edit Master title style</a:t>
            </a:r>
            <a:endParaRPr lang="en-GB" altLang="nl-NL"/>
          </a:p>
        </p:txBody>
      </p:sp>
      <p:sp>
        <p:nvSpPr>
          <p:cNvPr id="5" name="Kader 4" hidden="1"/>
          <p:cNvSpPr/>
          <p:nvPr/>
        </p:nvSpPr>
        <p:spPr>
          <a:xfrm>
            <a:off x="-540728" y="-544513"/>
            <a:ext cx="10225455" cy="7947026"/>
          </a:xfrm>
          <a:prstGeom prst="frame">
            <a:avLst>
              <a:gd name="adj1" fmla="val 6674"/>
            </a:avLst>
          </a:prstGeom>
          <a:noFill/>
          <a:ln w="6350" cap="flat" cmpd="sng" algn="ctr">
            <a:solidFill>
              <a:schemeClr val="accent2"/>
            </a:solidFill>
            <a:prstDash val="solid"/>
          </a:ln>
          <a:effectLst/>
        </p:spPr>
        <p:txBody>
          <a:bodyPr tIns="36000" bIns="72000" anchor="ctr"/>
          <a:lstStyle/>
          <a:p>
            <a:pPr algn="ctr">
              <a:lnSpc>
                <a:spcPct val="110000"/>
              </a:lnSpc>
              <a:defRPr/>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85" y="6483350"/>
            <a:ext cx="643304" cy="273050"/>
          </a:xfrm>
          <a:prstGeom prst="rect">
            <a:avLst/>
          </a:prstGeom>
        </p:spPr>
        <p:txBody>
          <a:bodyPr vert="horz" lIns="91440" tIns="45720" rIns="0" bIns="45720" rtlCol="0" anchor="ctr"/>
          <a:lstStyle>
            <a:lvl1pPr algn="r" defTabSz="456999" fontAlgn="auto">
              <a:spcBef>
                <a:spcPts val="0"/>
              </a:spcBef>
              <a:spcAft>
                <a:spcPts val="0"/>
              </a:spcAft>
              <a:defRPr sz="1200">
                <a:solidFill>
                  <a:srgbClr val="5E6A71"/>
                </a:solidFill>
                <a:latin typeface="Corbel"/>
                <a:cs typeface="+mn-cs"/>
              </a:defRPr>
            </a:lvl1pPr>
          </a:lstStyle>
          <a:p>
            <a:pPr>
              <a:defRPr/>
            </a:pPr>
            <a:fld id="{FD7670FF-60BE-49E5-BE37-7035C5DC9CC6}" type="slidenum">
              <a:rPr lang="en-GB"/>
              <a:pPr>
                <a:defRPr/>
              </a:pPr>
              <a:t>‹#›</a:t>
            </a:fld>
            <a:endParaRPr lang="en-GB" dirty="0"/>
          </a:p>
        </p:txBody>
      </p:sp>
      <p:sp>
        <p:nvSpPr>
          <p:cNvPr id="6149" name="Tijdelijke aanduiding voor tekst 7"/>
          <p:cNvSpPr>
            <a:spLocks noGrp="1"/>
          </p:cNvSpPr>
          <p:nvPr>
            <p:ph type="body" idx="1"/>
          </p:nvPr>
        </p:nvSpPr>
        <p:spPr bwMode="auto">
          <a:xfrm>
            <a:off x="476251" y="1782763"/>
            <a:ext cx="78046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endParaRPr lang="en-GB" altLang="nl-NL"/>
          </a:p>
        </p:txBody>
      </p:sp>
      <p:pic>
        <p:nvPicPr>
          <p:cNvPr id="6150" name="Afbeelding 2" descr="RB_logo_rg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939454" y="423877"/>
            <a:ext cx="67993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jdelijke aanduiding voor voettekst 3"/>
          <p:cNvSpPr>
            <a:spLocks noGrp="1"/>
          </p:cNvSpPr>
          <p:nvPr>
            <p:ph type="ftr" sz="quarter" idx="3"/>
          </p:nvPr>
        </p:nvSpPr>
        <p:spPr>
          <a:xfrm>
            <a:off x="476251" y="6483350"/>
            <a:ext cx="7161334" cy="273050"/>
          </a:xfrm>
          <a:prstGeom prst="rect">
            <a:avLst/>
          </a:prstGeom>
        </p:spPr>
        <p:txBody>
          <a:bodyPr vert="horz" lIns="0" tIns="45720" rIns="0" bIns="45720" rtlCol="0" anchor="ctr"/>
          <a:lstStyle>
            <a:lvl1pPr algn="l" defTabSz="456999" fontAlgn="auto">
              <a:spcBef>
                <a:spcPts val="0"/>
              </a:spcBef>
              <a:spcAft>
                <a:spcPts val="0"/>
              </a:spcAft>
              <a:defRPr sz="1200">
                <a:solidFill>
                  <a:srgbClr val="5E6A71"/>
                </a:solidFill>
                <a:latin typeface="Corbel"/>
                <a:cs typeface="+mn-cs"/>
              </a:defRPr>
            </a:lvl1pPr>
          </a:lstStyle>
          <a:p>
            <a:pPr>
              <a:defRPr/>
            </a:pPr>
            <a:endParaRPr lang="en-GB" dirty="0"/>
          </a:p>
        </p:txBody>
      </p:sp>
    </p:spTree>
    <p:extLst>
      <p:ext uri="{BB962C8B-B14F-4D97-AF65-F5344CB8AC3E}">
        <p14:creationId xmlns:p14="http://schemas.microsoft.com/office/powerpoint/2010/main" val="1258426950"/>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Lst>
  <p:transition>
    <p:fade/>
  </p:transition>
  <p:hf hdr="0" ftr="0" dt="0"/>
  <p:txStyles>
    <p:titleStyle>
      <a:lvl1pPr algn="l" defTabSz="455613" rtl="0" eaLnBrk="0" fontAlgn="base" hangingPunct="0">
        <a:lnSpc>
          <a:spcPct val="90000"/>
        </a:lnSpc>
        <a:spcBef>
          <a:spcPct val="0"/>
        </a:spcBef>
        <a:spcAft>
          <a:spcPct val="0"/>
        </a:spcAft>
        <a:defRPr sz="3600" kern="1200">
          <a:solidFill>
            <a:schemeClr val="tx2"/>
          </a:solidFill>
          <a:latin typeface="+mj-lt"/>
          <a:ea typeface="Myriad Pro Light"/>
          <a:cs typeface="Myriad Pro Light"/>
        </a:defRPr>
      </a:lvl1pPr>
      <a:lvl2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2pPr>
      <a:lvl3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3pPr>
      <a:lvl4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4pPr>
      <a:lvl5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5pPr>
      <a:lvl6pPr marL="4572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6pPr>
      <a:lvl7pPr marL="9144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7pPr>
      <a:lvl8pPr marL="13716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8pPr>
      <a:lvl9pPr marL="18288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9pPr>
    </p:titleStyle>
    <p:bodyStyle>
      <a:lvl1pPr marL="215900" indent="-215900" algn="l" rtl="0" eaLnBrk="0" fontAlgn="base" hangingPunct="0">
        <a:spcBef>
          <a:spcPct val="20000"/>
        </a:spcBef>
        <a:spcAft>
          <a:spcPct val="0"/>
        </a:spcAft>
        <a:buClr>
          <a:schemeClr val="accent2"/>
        </a:buClr>
        <a:buSzPct val="90000"/>
        <a:buFont typeface="Lucida Grande"/>
        <a:buChar char="•"/>
        <a:defRPr lang="nl-NL" kern="1200">
          <a:solidFill>
            <a:schemeClr val="tx1"/>
          </a:solidFill>
          <a:latin typeface="+mn-lt"/>
          <a:ea typeface="Myriad Pro Light"/>
          <a:cs typeface="Myriad Pro Light" pitchFamily="34" charset="0"/>
        </a:defRPr>
      </a:lvl1pPr>
      <a:lvl2pPr marL="431800" indent="-215900" algn="l" rtl="0" eaLnBrk="0" fontAlgn="base" hangingPunct="0">
        <a:spcBef>
          <a:spcPct val="20000"/>
        </a:spcBef>
        <a:spcAft>
          <a:spcPct val="0"/>
        </a:spcAft>
        <a:buClr>
          <a:schemeClr val="tx2"/>
        </a:buClr>
        <a:buSzPct val="90000"/>
        <a:buFont typeface="Lucida Grande"/>
        <a:buChar char="•"/>
        <a:defRPr lang="nl-NL" kern="1200">
          <a:solidFill>
            <a:srgbClr val="000000"/>
          </a:solidFill>
          <a:latin typeface="+mn-lt"/>
          <a:ea typeface="Myriad Pro Light"/>
          <a:cs typeface="Myriad Pro Light" pitchFamily="34" charset="0"/>
        </a:defRPr>
      </a:lvl2pPr>
      <a:lvl3pPr marL="647700" indent="-215900" algn="l" rtl="0" eaLnBrk="0" fontAlgn="base" hangingPunct="0">
        <a:spcBef>
          <a:spcPct val="20000"/>
        </a:spcBef>
        <a:spcAft>
          <a:spcPct val="0"/>
        </a:spcAft>
        <a:buClr>
          <a:schemeClr val="accent2"/>
        </a:buClr>
        <a:buSzPct val="90000"/>
        <a:buFont typeface="Lucida Grande"/>
        <a:buChar char="•"/>
        <a:defRPr lang="nl-NL" sz="1600" kern="1200">
          <a:solidFill>
            <a:srgbClr val="000000"/>
          </a:solidFill>
          <a:latin typeface="+mn-lt"/>
          <a:ea typeface="Myriad Pro Light"/>
          <a:cs typeface="Myriad Pro Light"/>
        </a:defRPr>
      </a:lvl3pPr>
      <a:lvl4pPr algn="l" rtl="0" eaLnBrk="0" fontAlgn="base" hangingPunct="0">
        <a:spcBef>
          <a:spcPct val="20000"/>
        </a:spcBef>
        <a:spcAft>
          <a:spcPct val="0"/>
        </a:spcAft>
        <a:buClr>
          <a:srgbClr val="5E6A71"/>
        </a:buClr>
        <a:buSzPct val="80000"/>
        <a:buFont typeface="Arial" pitchFamily="34" charset="0"/>
        <a:defRPr lang="nl-NL" b="1" i="1" kern="1200">
          <a:solidFill>
            <a:schemeClr val="accent2"/>
          </a:solidFill>
          <a:latin typeface="+mn-lt"/>
          <a:ea typeface="Myriad Pro Light"/>
          <a:cs typeface="Myriad Pro Light"/>
        </a:defRPr>
      </a:lvl4pPr>
      <a:lvl5pPr marL="1588" algn="l" rtl="0" eaLnBrk="0" fontAlgn="base" hangingPunct="0">
        <a:spcBef>
          <a:spcPct val="20000"/>
        </a:spcBef>
        <a:spcAft>
          <a:spcPct val="0"/>
        </a:spcAft>
        <a:buFont typeface="Arial" pitchFamily="34" charset="0"/>
        <a:defRPr lang="nl-NL" b="1" i="1" kern="1200">
          <a:solidFill>
            <a:schemeClr val="tx2"/>
          </a:solidFill>
          <a:latin typeface="+mn-lt"/>
          <a:ea typeface="Myriad Pro Light"/>
          <a:cs typeface="Myriad Pro Light"/>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4" y="255056"/>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465"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5" cstate="screen">
            <a:extLst>
              <a:ext uri="{28A0092B-C50C-407E-A947-70E740481C1C}">
                <a14:useLocalDpi xmlns:a14="http://schemas.microsoft.com/office/drawing/2010/main" val="0"/>
              </a:ext>
            </a:extLst>
          </a:blip>
          <a:stretch>
            <a:fillRect/>
          </a:stretch>
        </p:blipFill>
        <p:spPr>
          <a:xfrm>
            <a:off x="7939842" y="423334"/>
            <a:ext cx="679765" cy="821267"/>
          </a:xfrm>
          <a:prstGeom prst="rect">
            <a:avLst/>
          </a:prstGeom>
        </p:spPr>
      </p:pic>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2663756751"/>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 id="2147484176" r:id="rId13"/>
    <p:sldLayoutId id="2147484177" r:id="rId14"/>
    <p:sldLayoutId id="2147484178" r:id="rId15"/>
    <p:sldLayoutId id="2147484179" r:id="rId16"/>
    <p:sldLayoutId id="2147484180" r:id="rId17"/>
    <p:sldLayoutId id="2147484181" r:id="rId18"/>
    <p:sldLayoutId id="2147484182" r:id="rId19"/>
    <p:sldLayoutId id="2147484183" r:id="rId20"/>
    <p:sldLayoutId id="2147484184" r:id="rId21"/>
    <p:sldLayoutId id="2147484185" r:id="rId22"/>
    <p:sldLayoutId id="2147484186" r:id="rId23"/>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59632" y="4509121"/>
            <a:ext cx="5040560" cy="1016843"/>
          </a:xfrm>
        </p:spPr>
        <p:txBody>
          <a:bodyPr/>
          <a:lstStyle/>
          <a:p>
            <a:pPr defTabSz="914400" eaLnBrk="0" hangingPunct="0">
              <a:lnSpc>
                <a:spcPct val="110000"/>
              </a:lnSpc>
              <a:spcBef>
                <a:spcPts val="600"/>
              </a:spcBef>
              <a:buClrTx/>
              <a:buSzTx/>
              <a:defRPr/>
            </a:pPr>
            <a:r>
              <a:rPr lang="en-GB" altLang="nl-NL" sz="2800" b="0" dirty="0">
                <a:solidFill>
                  <a:srgbClr val="FFFFFF"/>
                </a:solidFill>
                <a:ea typeface="Myriad Pro Light"/>
                <a:cs typeface="Myriad Pro Light"/>
              </a:rPr>
              <a:t>Outline Curriculum </a:t>
            </a:r>
          </a:p>
          <a:p>
            <a:pPr defTabSz="914400">
              <a:defRPr/>
            </a:pPr>
            <a:endParaRPr lang="en-GB" altLang="nl-NL" dirty="0">
              <a:ea typeface="Myriad Pro Light"/>
              <a:cs typeface="Myriad Pro Light"/>
            </a:endParaRPr>
          </a:p>
        </p:txBody>
      </p:sp>
      <p:pic>
        <p:nvPicPr>
          <p:cNvPr id="9" name="Picture Placeholder 8"/>
          <p:cNvPicPr>
            <a:picLocks noGrp="1" noChangeAspect="1"/>
          </p:cNvPicPr>
          <p:nvPr>
            <p:ph type="pic" idx="12"/>
          </p:nvPr>
        </p:nvPicPr>
        <p:blipFill>
          <a:blip r:embed="rId2">
            <a:extLst>
              <a:ext uri="{28A0092B-C50C-407E-A947-70E740481C1C}">
                <a14:useLocalDpi xmlns:a14="http://schemas.microsoft.com/office/drawing/2010/main" val="0"/>
              </a:ext>
            </a:extLst>
          </a:blip>
          <a:srcRect t="25104" b="25104"/>
          <a:stretch>
            <a:fillRect/>
          </a:stretch>
        </p:blipFill>
        <p:spPr>
          <a:xfrm>
            <a:off x="0" y="-27384"/>
            <a:ext cx="9144000" cy="4552921"/>
          </a:xfrm>
        </p:spPr>
      </p:pic>
      <p:sp>
        <p:nvSpPr>
          <p:cNvPr id="3" name="Title 2"/>
          <p:cNvSpPr>
            <a:spLocks noGrp="1"/>
          </p:cNvSpPr>
          <p:nvPr>
            <p:ph type="title"/>
          </p:nvPr>
        </p:nvSpPr>
        <p:spPr>
          <a:xfrm>
            <a:off x="-36512" y="3311295"/>
            <a:ext cx="6336704" cy="1269833"/>
          </a:xfrm>
        </p:spPr>
        <p:txBody>
          <a:bodyPr rtlCol="0"/>
          <a:lstStyle/>
          <a:p>
            <a:pPr>
              <a:spcAft>
                <a:spcPts val="0"/>
              </a:spcAft>
            </a:pPr>
            <a:r>
              <a:rPr lang="en-GB" dirty="0" err="1">
                <a:solidFill>
                  <a:schemeClr val="bg1"/>
                </a:solidFill>
                <a:latin typeface="Calibri"/>
                <a:ea typeface="Calibri"/>
              </a:rPr>
              <a:t>Más</a:t>
            </a:r>
            <a:r>
              <a:rPr lang="en-GB" dirty="0">
                <a:solidFill>
                  <a:schemeClr val="bg1"/>
                </a:solidFill>
                <a:latin typeface="Calibri"/>
                <a:ea typeface="Calibri"/>
              </a:rPr>
              <a:t> </a:t>
            </a:r>
            <a:r>
              <a:rPr lang="en-GB" dirty="0" err="1">
                <a:solidFill>
                  <a:schemeClr val="bg1"/>
                </a:solidFill>
                <a:latin typeface="Calibri"/>
                <a:ea typeface="Calibri"/>
              </a:rPr>
              <a:t>Unidos</a:t>
            </a:r>
            <a:r>
              <a:rPr lang="en-GB" dirty="0">
                <a:solidFill>
                  <a:schemeClr val="bg1"/>
                </a:solidFill>
                <a:latin typeface="Calibri"/>
                <a:ea typeface="Calibri"/>
              </a:rPr>
              <a:t> Plan Nacional de </a:t>
            </a:r>
            <a:r>
              <a:rPr lang="en-GB" dirty="0" err="1">
                <a:solidFill>
                  <a:schemeClr val="bg1"/>
                </a:solidFill>
                <a:latin typeface="Calibri"/>
                <a:ea typeface="Calibri"/>
              </a:rPr>
              <a:t>Asociatividad</a:t>
            </a:r>
            <a:r>
              <a:rPr lang="en-GB" dirty="0">
                <a:solidFill>
                  <a:schemeClr val="bg1"/>
                </a:solidFill>
                <a:latin typeface="Calibri"/>
                <a:ea typeface="Calibri"/>
              </a:rPr>
              <a:t> de Chile</a:t>
            </a:r>
            <a:endParaRPr lang="en-US" dirty="0">
              <a:solidFill>
                <a:schemeClr val="bg1"/>
              </a:solidFill>
              <a:latin typeface="+mn-lt"/>
              <a:ea typeface="+mj-ea"/>
            </a:endParaRPr>
          </a:p>
        </p:txBody>
      </p:sp>
    </p:spTree>
    <p:extLst>
      <p:ext uri="{BB962C8B-B14F-4D97-AF65-F5344CB8AC3E}">
        <p14:creationId xmlns:p14="http://schemas.microsoft.com/office/powerpoint/2010/main" val="346347298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smtClean="0">
                <a:solidFill>
                  <a:srgbClr val="000099"/>
                </a:solidFill>
                <a:latin typeface="Corbel" panose="020B0503020204020204" pitchFamily="34" charset="0"/>
              </a:rPr>
              <a:t>A Cooperative in a Food System</a:t>
            </a:r>
            <a:endParaRPr lang="en-US" sz="3200" dirty="0">
              <a:solidFill>
                <a:srgbClr val="000099"/>
              </a:solidFill>
              <a:latin typeface="Corbel" panose="020B0503020204020204" pitchFamily="34" charset="0"/>
            </a:endParaRP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smtClean="0">
                <a:solidFill>
                  <a:srgbClr val="FF6600"/>
                </a:solidFill>
                <a:cs typeface="Mongolian Baiti" pitchFamily="66" charset="0"/>
              </a:rPr>
              <a:t>See our current report: ‘a cooperative in a food system’; how?</a:t>
            </a:r>
            <a:endParaRPr lang="en-US" sz="2000" b="1" i="1" dirty="0">
              <a:solidFill>
                <a:srgbClr val="FF6600"/>
              </a:solidFill>
              <a:cs typeface="Mongolian Baiti" pitchFamily="66" charset="0"/>
            </a:endParaRPr>
          </a:p>
        </p:txBody>
      </p:sp>
      <p:sp>
        <p:nvSpPr>
          <p:cNvPr id="8" name="Rectangle 7"/>
          <p:cNvSpPr/>
          <p:nvPr/>
        </p:nvSpPr>
        <p:spPr>
          <a:xfrm>
            <a:off x="390839" y="1916832"/>
            <a:ext cx="8573649" cy="2585323"/>
          </a:xfrm>
          <a:prstGeom prst="rect">
            <a:avLst/>
          </a:prstGeom>
        </p:spPr>
        <p:txBody>
          <a:bodyPr wrap="square">
            <a:spAutoFit/>
          </a:bodyPr>
          <a:lstStyle/>
          <a:p>
            <a:r>
              <a:rPr lang="en-GB" dirty="0" smtClean="0"/>
              <a:t>Sectoral </a:t>
            </a:r>
            <a:r>
              <a:rPr lang="en-GB" dirty="0"/>
              <a:t>&amp; Regional Analysis (assessment methodology ‘food system’ thinking</a:t>
            </a:r>
            <a:r>
              <a:rPr lang="en-GB" dirty="0" smtClean="0"/>
              <a:t>)</a:t>
            </a:r>
          </a:p>
          <a:p>
            <a:endParaRPr lang="nl-NL" dirty="0"/>
          </a:p>
          <a:p>
            <a:pPr marL="285750" lvl="0" indent="-285750">
              <a:buFont typeface="Arial" panose="020B0604020202020204" pitchFamily="34" charset="0"/>
              <a:buChar char="•"/>
            </a:pPr>
            <a:r>
              <a:rPr lang="en-GB" dirty="0"/>
              <a:t>Global demand &amp; supply features</a:t>
            </a:r>
            <a:endParaRPr lang="nl-NL" dirty="0"/>
          </a:p>
          <a:p>
            <a:pPr marL="285750" lvl="0" indent="-285750">
              <a:buFont typeface="Arial" panose="020B0604020202020204" pitchFamily="34" charset="0"/>
              <a:buChar char="•"/>
            </a:pPr>
            <a:r>
              <a:rPr lang="en-GB" dirty="0"/>
              <a:t>The sector in Chile</a:t>
            </a:r>
            <a:endParaRPr lang="nl-NL" dirty="0"/>
          </a:p>
          <a:p>
            <a:pPr marL="285750" lvl="0" indent="-285750">
              <a:buFont typeface="Arial" panose="020B0604020202020204" pitchFamily="34" charset="0"/>
              <a:buChar char="•"/>
            </a:pPr>
            <a:r>
              <a:rPr lang="en-GB" dirty="0"/>
              <a:t>The value chain analysis</a:t>
            </a:r>
            <a:endParaRPr lang="nl-NL" dirty="0"/>
          </a:p>
          <a:p>
            <a:pPr marL="285750" lvl="0" indent="-285750">
              <a:buFont typeface="Arial" panose="020B0604020202020204" pitchFamily="34" charset="0"/>
              <a:buChar char="•"/>
            </a:pPr>
            <a:r>
              <a:rPr lang="en-GB" dirty="0"/>
              <a:t>The regional dynamics</a:t>
            </a:r>
            <a:endParaRPr lang="nl-NL" dirty="0"/>
          </a:p>
          <a:p>
            <a:pPr marL="742950" lvl="1" indent="-285750">
              <a:buFont typeface="Arial" panose="020B0604020202020204" pitchFamily="34" charset="0"/>
              <a:buChar char="•"/>
            </a:pPr>
            <a:r>
              <a:rPr lang="en-GB" dirty="0"/>
              <a:t>Main characteristics </a:t>
            </a:r>
            <a:endParaRPr lang="nl-NL" dirty="0"/>
          </a:p>
          <a:p>
            <a:pPr marL="742950" lvl="1" indent="-285750">
              <a:buFont typeface="Arial" panose="020B0604020202020204" pitchFamily="34" charset="0"/>
              <a:buChar char="•"/>
            </a:pPr>
            <a:r>
              <a:rPr lang="en-GB" dirty="0"/>
              <a:t>Main takeaways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92862524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465020"/>
            <a:ext cx="6434183" cy="997196"/>
          </a:xfrm>
        </p:spPr>
        <p:txBody>
          <a:bodyPr/>
          <a:lstStyle/>
          <a:p>
            <a:r>
              <a:rPr lang="en-GB" sz="3600" dirty="0" smtClean="0"/>
              <a:t>A Modern Agricultural Cooperative</a:t>
            </a:r>
            <a:endParaRPr lang="en-GB" sz="3600" dirty="0"/>
          </a:p>
        </p:txBody>
      </p:sp>
      <p:sp>
        <p:nvSpPr>
          <p:cNvPr id="6" name="Text Placeholder 5"/>
          <p:cNvSpPr>
            <a:spLocks noGrp="1"/>
          </p:cNvSpPr>
          <p:nvPr>
            <p:ph type="body" sz="quarter" idx="11"/>
          </p:nvPr>
        </p:nvSpPr>
        <p:spPr/>
        <p:txBody>
          <a:bodyPr/>
          <a:lstStyle/>
          <a:p>
            <a:r>
              <a:rPr lang="nl-NL" dirty="0"/>
              <a:t>4</a:t>
            </a:r>
            <a:endParaRPr lang="en-GB" dirty="0"/>
          </a:p>
        </p:txBody>
      </p:sp>
    </p:spTree>
    <p:extLst>
      <p:ext uri="{BB962C8B-B14F-4D97-AF65-F5344CB8AC3E}">
        <p14:creationId xmlns:p14="http://schemas.microsoft.com/office/powerpoint/2010/main" val="413166562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smtClean="0"/>
              <a:t> </a:t>
            </a:r>
            <a:r>
              <a:rPr lang="en-GB" dirty="0"/>
              <a:t>Cooperative </a:t>
            </a:r>
            <a:r>
              <a:rPr lang="en-GB" dirty="0" smtClean="0"/>
              <a:t>Strategy</a:t>
            </a:r>
          </a:p>
          <a:p>
            <a:pPr marL="285750" lvl="0" indent="-285750">
              <a:buFont typeface="Arial" panose="020B0604020202020204" pitchFamily="34" charset="0"/>
              <a:buChar char="•"/>
            </a:pPr>
            <a:r>
              <a:rPr lang="en-GB" dirty="0" smtClean="0"/>
              <a:t>Segmentation, Channels, Value Proposition</a:t>
            </a:r>
          </a:p>
          <a:p>
            <a:pPr marL="285750" lvl="0" indent="-285750">
              <a:buFont typeface="Arial" panose="020B0604020202020204" pitchFamily="34" charset="0"/>
              <a:buChar char="•"/>
            </a:pPr>
            <a:r>
              <a:rPr lang="en-GB" dirty="0" smtClean="0"/>
              <a:t>Price Mechanism – Supply &amp; Demand</a:t>
            </a:r>
          </a:p>
          <a:p>
            <a:pPr marL="285750" lvl="0" indent="-285750">
              <a:buFont typeface="Arial" panose="020B0604020202020204" pitchFamily="34" charset="0"/>
              <a:buChar char="•"/>
            </a:pPr>
            <a:r>
              <a:rPr lang="en-GB" dirty="0" smtClean="0"/>
              <a:t>Position in the value chain/ food system</a:t>
            </a:r>
          </a:p>
          <a:p>
            <a:pPr marL="285750" lvl="0" indent="-285750">
              <a:buFont typeface="Arial" panose="020B0604020202020204" pitchFamily="34" charset="0"/>
              <a:buChar char="•"/>
            </a:pPr>
            <a:r>
              <a:rPr lang="en-GB" dirty="0" smtClean="0"/>
              <a:t>Growth Strategy</a:t>
            </a:r>
          </a:p>
          <a:p>
            <a:pPr marL="285750" lvl="0" indent="-285750">
              <a:buFont typeface="Arial" panose="020B0604020202020204" pitchFamily="34" charset="0"/>
              <a:buChar char="•"/>
            </a:pPr>
            <a:r>
              <a:rPr lang="en-GB" dirty="0" smtClean="0"/>
              <a:t>Marketing &amp; Innovation Strategies for Cooperatives</a:t>
            </a:r>
          </a:p>
          <a:p>
            <a:pPr marL="285750" lvl="0" indent="-285750">
              <a:buFont typeface="Arial" panose="020B0604020202020204" pitchFamily="34" charset="0"/>
              <a:buChar char="•"/>
            </a:pPr>
            <a:r>
              <a:rPr lang="en-GB" dirty="0" smtClean="0"/>
              <a:t>Collaborative Strategies</a:t>
            </a:r>
          </a:p>
          <a:p>
            <a:pPr marL="285750" lvl="0" indent="-285750">
              <a:buFont typeface="Arial" panose="020B0604020202020204" pitchFamily="34" charset="0"/>
              <a:buChar char="•"/>
            </a:pPr>
            <a:endParaRPr lang="en-GB" dirty="0"/>
          </a:p>
          <a:p>
            <a:pPr lvl="0"/>
            <a:r>
              <a:rPr lang="en-GB" dirty="0" smtClean="0"/>
              <a:t>Governance Structures in Modern Cooperatives</a:t>
            </a:r>
          </a:p>
          <a:p>
            <a:pPr marL="285750" lvl="0" indent="-285750">
              <a:buFont typeface="Arial" panose="020B0604020202020204" pitchFamily="34" charset="0"/>
              <a:buChar char="•"/>
            </a:pPr>
            <a:r>
              <a:rPr lang="en-GB" dirty="0" smtClean="0"/>
              <a:t>Basic Governance Structures</a:t>
            </a:r>
          </a:p>
          <a:p>
            <a:pPr marL="285750" lvl="0" indent="-285750">
              <a:buFont typeface="Arial" panose="020B0604020202020204" pitchFamily="34" charset="0"/>
              <a:buChar char="•"/>
            </a:pPr>
            <a:r>
              <a:rPr lang="en-GB" dirty="0" smtClean="0"/>
              <a:t>Leadership &amp; Management</a:t>
            </a:r>
          </a:p>
          <a:p>
            <a:pPr marL="285750" lvl="0" indent="-285750">
              <a:buFont typeface="Arial" panose="020B0604020202020204" pitchFamily="34" charset="0"/>
              <a:buChar char="•"/>
            </a:pPr>
            <a:r>
              <a:rPr lang="en-GB" dirty="0" smtClean="0"/>
              <a:t>Multi-Purpose Cooperatives</a:t>
            </a:r>
          </a:p>
          <a:p>
            <a:pPr marL="285750" lvl="0" indent="-285750">
              <a:buFont typeface="Arial" panose="020B0604020202020204" pitchFamily="34" charset="0"/>
              <a:buChar char="•"/>
            </a:pPr>
            <a:r>
              <a:rPr lang="en-GB" dirty="0" smtClean="0"/>
              <a:t>Innovation in Internal Governance</a:t>
            </a:r>
            <a:endParaRPr lang="en-GB" dirty="0" smtClean="0"/>
          </a:p>
          <a:p>
            <a:pPr lvl="0"/>
            <a:endParaRPr lang="nl-NL"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smtClean="0">
                <a:solidFill>
                  <a:srgbClr val="000099"/>
                </a:solidFill>
                <a:latin typeface="Corbel" panose="020B0503020204020204" pitchFamily="34" charset="0"/>
              </a:rPr>
              <a:t>A Modern Agricultural Cooperative</a:t>
            </a:r>
            <a:endParaRPr lang="en-US" sz="3200" dirty="0">
              <a:solidFill>
                <a:srgbClr val="000099"/>
              </a:solidFill>
              <a:latin typeface="Corbel" panose="020B0503020204020204" pitchFamily="34" charset="0"/>
            </a:endParaRP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a:t>
            </a:r>
            <a:r>
              <a:rPr lang="en-US" sz="2000" b="1" i="1" dirty="0" smtClean="0">
                <a:solidFill>
                  <a:srgbClr val="FF6600"/>
                </a:solidFill>
                <a:cs typeface="Mongolian Baiti" pitchFamily="66" charset="0"/>
              </a:rPr>
              <a:t>Leadership; what?</a:t>
            </a:r>
            <a:endParaRPr lang="en-US" sz="2000" b="1" i="1" dirty="0">
              <a:solidFill>
                <a:srgbClr val="FF6600"/>
              </a:solidFill>
              <a:cs typeface="Mongolian Baiti" pitchFamily="66" charset="0"/>
            </a:endParaRPr>
          </a:p>
        </p:txBody>
      </p:sp>
    </p:spTree>
    <p:extLst>
      <p:ext uri="{BB962C8B-B14F-4D97-AF65-F5344CB8AC3E}">
        <p14:creationId xmlns:p14="http://schemas.microsoft.com/office/powerpoint/2010/main" val="326174907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smtClean="0"/>
              <a:t>Member-Cooperative </a:t>
            </a:r>
            <a:r>
              <a:rPr lang="en-GB" dirty="0"/>
              <a:t>Relationship</a:t>
            </a:r>
            <a:endParaRPr lang="nl-NL" dirty="0"/>
          </a:p>
          <a:p>
            <a:pPr lvl="1"/>
            <a:r>
              <a:rPr lang="en-GB" dirty="0"/>
              <a:t>Services to members</a:t>
            </a:r>
            <a:endParaRPr lang="nl-NL" dirty="0"/>
          </a:p>
          <a:p>
            <a:pPr lvl="1"/>
            <a:r>
              <a:rPr lang="en-GB" dirty="0"/>
              <a:t>The need for collective action – the reasons for joining a cooperative</a:t>
            </a:r>
            <a:endParaRPr lang="nl-NL" dirty="0"/>
          </a:p>
          <a:p>
            <a:pPr lvl="1"/>
            <a:r>
              <a:rPr lang="en-GB" dirty="0"/>
              <a:t>Transaction, Ownership, Control &amp; Community </a:t>
            </a:r>
            <a:endParaRPr lang="nl-NL" dirty="0"/>
          </a:p>
          <a:p>
            <a:pPr lvl="1"/>
            <a:r>
              <a:rPr lang="en-GB" dirty="0"/>
              <a:t>Member-Base: youth, aging farmers, lack of </a:t>
            </a:r>
            <a:r>
              <a:rPr lang="en-GB" dirty="0" smtClean="0"/>
              <a:t>trust</a:t>
            </a:r>
          </a:p>
          <a:p>
            <a:pPr lvl="1"/>
            <a:endParaRPr lang="nl-NL" dirty="0"/>
          </a:p>
          <a:p>
            <a:pPr lvl="0"/>
            <a:r>
              <a:rPr lang="en-GB" dirty="0" smtClean="0"/>
              <a:t>Cooperative </a:t>
            </a:r>
            <a:r>
              <a:rPr lang="en-GB" dirty="0"/>
              <a:t>Principles </a:t>
            </a:r>
            <a:endParaRPr lang="nl-NL" dirty="0"/>
          </a:p>
          <a:p>
            <a:pPr lvl="1"/>
            <a:r>
              <a:rPr lang="en-GB" dirty="0"/>
              <a:t>ICA Principles</a:t>
            </a:r>
            <a:endParaRPr lang="nl-NL" dirty="0"/>
          </a:p>
          <a:p>
            <a:pPr lvl="1"/>
            <a:r>
              <a:rPr lang="en-GB" dirty="0"/>
              <a:t>Business Principle: </a:t>
            </a:r>
            <a:endParaRPr lang="nl-NL" dirty="0"/>
          </a:p>
          <a:p>
            <a:pPr lvl="2"/>
            <a:r>
              <a:rPr lang="en-GB" dirty="0"/>
              <a:t>Self-Financing</a:t>
            </a:r>
            <a:endParaRPr lang="nl-NL" dirty="0"/>
          </a:p>
          <a:p>
            <a:pPr lvl="2"/>
            <a:r>
              <a:rPr lang="en-GB" dirty="0"/>
              <a:t>Delivery Obligations</a:t>
            </a:r>
            <a:endParaRPr lang="nl-NL" dirty="0"/>
          </a:p>
          <a:p>
            <a:pPr lvl="2"/>
            <a:r>
              <a:rPr lang="en-GB" dirty="0"/>
              <a:t>Serve at Cost</a:t>
            </a:r>
            <a:endParaRPr lang="nl-NL" dirty="0"/>
          </a:p>
          <a:p>
            <a:pPr lvl="2"/>
            <a:r>
              <a:rPr lang="en-GB" dirty="0"/>
              <a:t>Proportionality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a:t>
            </a:r>
            <a:r>
              <a:rPr lang="en-US" sz="2000" b="1" i="1" dirty="0" smtClean="0">
                <a:solidFill>
                  <a:srgbClr val="FF6600"/>
                </a:solidFill>
                <a:cs typeface="Mongolian Baiti" pitchFamily="66" charset="0"/>
              </a:rPr>
              <a:t>Leadership; what?</a:t>
            </a:r>
            <a:endParaRPr lang="en-US" sz="2000" b="1" i="1" dirty="0">
              <a:solidFill>
                <a:srgbClr val="FF6600"/>
              </a:solidFill>
              <a:cs typeface="Mongolian Baiti" pitchFamily="66" charset="0"/>
            </a:endParaRPr>
          </a:p>
        </p:txBody>
      </p:sp>
    </p:spTree>
    <p:extLst>
      <p:ext uri="{BB962C8B-B14F-4D97-AF65-F5344CB8AC3E}">
        <p14:creationId xmlns:p14="http://schemas.microsoft.com/office/powerpoint/2010/main" val="207430627"/>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2031325"/>
          </a:xfrm>
          <a:prstGeom prst="rect">
            <a:avLst/>
          </a:prstGeom>
        </p:spPr>
        <p:txBody>
          <a:bodyPr wrap="square">
            <a:spAutoFit/>
          </a:bodyPr>
          <a:lstStyle/>
          <a:p>
            <a:r>
              <a:rPr lang="en-GB" b="1" dirty="0"/>
              <a:t>Business </a:t>
            </a:r>
            <a:r>
              <a:rPr lang="en-GB" b="1" dirty="0" smtClean="0"/>
              <a:t>Plan</a:t>
            </a:r>
          </a:p>
          <a:p>
            <a:endParaRPr lang="nl-NL" dirty="0"/>
          </a:p>
          <a:p>
            <a:r>
              <a:rPr lang="en-GB" dirty="0"/>
              <a:t>Business Plan Modern Cooperatives</a:t>
            </a:r>
            <a:endParaRPr lang="nl-NL" dirty="0"/>
          </a:p>
          <a:p>
            <a:pPr marL="742950" lvl="1" indent="-285750">
              <a:buFont typeface="Arial" panose="020B0604020202020204" pitchFamily="34" charset="0"/>
              <a:buChar char="•"/>
            </a:pPr>
            <a:r>
              <a:rPr lang="en-GB" dirty="0"/>
              <a:t>Structure Business Plan</a:t>
            </a:r>
            <a:endParaRPr lang="nl-NL" dirty="0"/>
          </a:p>
          <a:p>
            <a:pPr marL="742950" lvl="1" indent="-285750">
              <a:buFont typeface="Arial" panose="020B0604020202020204" pitchFamily="34" charset="0"/>
              <a:buChar char="•"/>
            </a:pPr>
            <a:r>
              <a:rPr lang="en-GB" dirty="0"/>
              <a:t>Specific items related to the cooperative structure (all items are addressed in the aforementioned curriculum)</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124744"/>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a:t>
            </a:r>
            <a:r>
              <a:rPr lang="en-US" sz="2000" b="1" i="1" dirty="0" smtClean="0">
                <a:solidFill>
                  <a:srgbClr val="FF6600"/>
                </a:solidFill>
                <a:cs typeface="Mongolian Baiti" pitchFamily="66" charset="0"/>
              </a:rPr>
              <a:t>Leadership; how?</a:t>
            </a:r>
            <a:endParaRPr lang="en-US" sz="2000" b="1" i="1" dirty="0">
              <a:solidFill>
                <a:srgbClr val="FF6600"/>
              </a:solidFill>
              <a:cs typeface="Mongolian Baiti" pitchFamily="66" charset="0"/>
            </a:endParaRPr>
          </a:p>
        </p:txBody>
      </p:sp>
    </p:spTree>
    <p:extLst>
      <p:ext uri="{BB962C8B-B14F-4D97-AF65-F5344CB8AC3E}">
        <p14:creationId xmlns:p14="http://schemas.microsoft.com/office/powerpoint/2010/main" val="81087534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Capitalization &amp; Finance</a:t>
            </a:r>
          </a:p>
        </p:txBody>
      </p:sp>
      <p:sp>
        <p:nvSpPr>
          <p:cNvPr id="6" name="Text Placeholder 5"/>
          <p:cNvSpPr>
            <a:spLocks noGrp="1"/>
          </p:cNvSpPr>
          <p:nvPr>
            <p:ph type="body" sz="quarter" idx="11"/>
          </p:nvPr>
        </p:nvSpPr>
        <p:spPr/>
        <p:txBody>
          <a:bodyPr/>
          <a:lstStyle/>
          <a:p>
            <a:r>
              <a:rPr lang="nl-NL" dirty="0" smtClean="0"/>
              <a:t>5</a:t>
            </a:r>
            <a:endParaRPr lang="en-GB" dirty="0"/>
          </a:p>
        </p:txBody>
      </p:sp>
    </p:spTree>
    <p:extLst>
      <p:ext uri="{BB962C8B-B14F-4D97-AF65-F5344CB8AC3E}">
        <p14:creationId xmlns:p14="http://schemas.microsoft.com/office/powerpoint/2010/main" val="191588676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4524315"/>
          </a:xfrm>
          <a:prstGeom prst="rect">
            <a:avLst/>
          </a:prstGeom>
        </p:spPr>
        <p:txBody>
          <a:bodyPr wrap="square">
            <a:spAutoFit/>
          </a:bodyPr>
          <a:lstStyle/>
          <a:p>
            <a:pPr lvl="0"/>
            <a:r>
              <a:rPr lang="en-GB" dirty="0" smtClean="0"/>
              <a:t>Risk-Bearing </a:t>
            </a:r>
            <a:r>
              <a:rPr lang="en-GB" dirty="0"/>
              <a:t>Capital</a:t>
            </a:r>
            <a:endParaRPr lang="nl-NL" dirty="0"/>
          </a:p>
          <a:p>
            <a:pPr lvl="1"/>
            <a:r>
              <a:rPr lang="en-GB" dirty="0" smtClean="0"/>
              <a:t>Risk-Bearing Capital – a prerequisite to become bankable and sustainable</a:t>
            </a:r>
          </a:p>
          <a:p>
            <a:pPr lvl="1"/>
            <a:r>
              <a:rPr lang="en-GB" dirty="0" smtClean="0"/>
              <a:t>Principles of Self-Financing</a:t>
            </a:r>
            <a:endParaRPr lang="en-GB" dirty="0" smtClean="0"/>
          </a:p>
          <a:p>
            <a:pPr lvl="1"/>
            <a:r>
              <a:rPr lang="en-GB" dirty="0" smtClean="0"/>
              <a:t>Capitalization </a:t>
            </a:r>
            <a:r>
              <a:rPr lang="en-GB" dirty="0"/>
              <a:t>&amp; Zero-Loss Policy</a:t>
            </a:r>
            <a:endParaRPr lang="nl-NL" dirty="0"/>
          </a:p>
          <a:p>
            <a:pPr lvl="1"/>
            <a:r>
              <a:rPr lang="en-GB" dirty="0" smtClean="0"/>
              <a:t>Advanced </a:t>
            </a:r>
            <a:r>
              <a:rPr lang="en-GB" dirty="0"/>
              <a:t>Capitalization </a:t>
            </a:r>
            <a:r>
              <a:rPr lang="en-GB" dirty="0" smtClean="0"/>
              <a:t>Opportunities related to members</a:t>
            </a:r>
          </a:p>
          <a:p>
            <a:pPr lvl="1"/>
            <a:r>
              <a:rPr lang="en-GB" dirty="0" smtClean="0"/>
              <a:t>Advanced Capitalization Opportunities not related to </a:t>
            </a:r>
            <a:r>
              <a:rPr lang="en-GB" dirty="0" err="1" smtClean="0"/>
              <a:t>memebers</a:t>
            </a:r>
            <a:endParaRPr lang="nl-NL" dirty="0"/>
          </a:p>
          <a:p>
            <a:r>
              <a:rPr lang="en-GB" dirty="0"/>
              <a:t> </a:t>
            </a:r>
            <a:endParaRPr lang="nl-NL" dirty="0"/>
          </a:p>
          <a:p>
            <a:pPr lvl="0"/>
            <a:r>
              <a:rPr lang="en-GB" dirty="0" smtClean="0"/>
              <a:t>Finance </a:t>
            </a:r>
            <a:r>
              <a:rPr lang="en-GB" dirty="0"/>
              <a:t>Structures</a:t>
            </a:r>
            <a:endParaRPr lang="nl-NL" dirty="0"/>
          </a:p>
          <a:p>
            <a:pPr lvl="1"/>
            <a:r>
              <a:rPr lang="en-GB" dirty="0"/>
              <a:t>Basic finance </a:t>
            </a:r>
            <a:r>
              <a:rPr lang="en-GB" dirty="0" smtClean="0"/>
              <a:t>Structures</a:t>
            </a:r>
            <a:endParaRPr lang="nl-NL" dirty="0"/>
          </a:p>
          <a:p>
            <a:pPr lvl="1"/>
            <a:r>
              <a:rPr lang="en-GB" dirty="0"/>
              <a:t>Blended </a:t>
            </a:r>
            <a:r>
              <a:rPr lang="en-GB" dirty="0" smtClean="0"/>
              <a:t>Finance Structures</a:t>
            </a:r>
            <a:endParaRPr lang="en-GB" dirty="0" smtClean="0"/>
          </a:p>
          <a:p>
            <a:pPr lvl="1"/>
            <a:endParaRPr lang="nl-NL" dirty="0"/>
          </a:p>
          <a:p>
            <a:pPr lvl="0"/>
            <a:r>
              <a:rPr lang="en-GB" dirty="0" smtClean="0"/>
              <a:t>Credit </a:t>
            </a:r>
            <a:r>
              <a:rPr lang="en-GB" dirty="0"/>
              <a:t>Assessment</a:t>
            </a:r>
            <a:endParaRPr lang="nl-NL" dirty="0"/>
          </a:p>
          <a:p>
            <a:pPr lvl="1"/>
            <a:r>
              <a:rPr lang="en-GB" dirty="0"/>
              <a:t>General Credit Assessment </a:t>
            </a:r>
            <a:endParaRPr lang="nl-NL" dirty="0"/>
          </a:p>
          <a:p>
            <a:pPr lvl="1"/>
            <a:r>
              <a:rPr lang="en-GB" dirty="0" smtClean="0"/>
              <a:t>How to assess an agricultural cooperative</a:t>
            </a:r>
          </a:p>
          <a:p>
            <a:pPr lvl="1"/>
            <a:r>
              <a:rPr lang="en-GB" dirty="0" smtClean="0"/>
              <a:t>The different key assessment features of a cooperative</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Capitalization &amp; Finance</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Capitalization &amp; </a:t>
            </a:r>
            <a:r>
              <a:rPr lang="en-US" sz="2000" b="1" i="1" dirty="0" smtClean="0">
                <a:solidFill>
                  <a:srgbClr val="FF6600"/>
                </a:solidFill>
                <a:cs typeface="Mongolian Baiti" pitchFamily="66" charset="0"/>
              </a:rPr>
              <a:t>Finance; what?</a:t>
            </a:r>
            <a:endParaRPr lang="en-US" sz="2000" b="1" i="1" dirty="0">
              <a:solidFill>
                <a:srgbClr val="FF6600"/>
              </a:solidFill>
              <a:cs typeface="Mongolian Baiti" pitchFamily="66" charset="0"/>
            </a:endParaRPr>
          </a:p>
        </p:txBody>
      </p:sp>
    </p:spTree>
    <p:extLst>
      <p:ext uri="{BB962C8B-B14F-4D97-AF65-F5344CB8AC3E}">
        <p14:creationId xmlns:p14="http://schemas.microsoft.com/office/powerpoint/2010/main" val="18320440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99"/>
                </a:solidFill>
              </a:rPr>
              <a:t>Table of contents</a:t>
            </a:r>
            <a:endParaRPr lang="nl-NL" dirty="0">
              <a:solidFill>
                <a:srgbClr val="000099"/>
              </a:solidFill>
            </a:endParaRPr>
          </a:p>
        </p:txBody>
      </p:sp>
      <p:sp>
        <p:nvSpPr>
          <p:cNvPr id="4" name="Content Placeholder 3"/>
          <p:cNvSpPr>
            <a:spLocks noGrp="1"/>
          </p:cNvSpPr>
          <p:nvPr>
            <p:ph sz="quarter" idx="11"/>
          </p:nvPr>
        </p:nvSpPr>
        <p:spPr/>
        <p:txBody>
          <a:bodyPr/>
          <a:lstStyle/>
          <a:p>
            <a:pPr marL="457200" lvl="0" indent="-457200">
              <a:spcBef>
                <a:spcPts val="600"/>
              </a:spcBef>
              <a:buFont typeface="+mj-lt"/>
              <a:buAutoNum type="arabicPeriod"/>
            </a:pPr>
            <a:r>
              <a:rPr lang="en-US" dirty="0" smtClean="0">
                <a:solidFill>
                  <a:prstClr val="black"/>
                </a:solidFill>
              </a:rPr>
              <a:t>General Approach</a:t>
            </a:r>
            <a:endParaRPr lang="en-US" dirty="0">
              <a:solidFill>
                <a:prstClr val="black"/>
              </a:solidFill>
            </a:endParaRPr>
          </a:p>
          <a:p>
            <a:pPr marL="457200" lvl="0" indent="-457200">
              <a:spcBef>
                <a:spcPts val="600"/>
              </a:spcBef>
              <a:buFont typeface="+mj-lt"/>
              <a:buAutoNum type="arabicPeriod"/>
            </a:pPr>
            <a:r>
              <a:rPr lang="en-US" dirty="0">
                <a:solidFill>
                  <a:prstClr val="black"/>
                </a:solidFill>
              </a:rPr>
              <a:t>The evolution of cooperatives </a:t>
            </a:r>
          </a:p>
          <a:p>
            <a:pPr marL="457200" lvl="0" indent="-457200">
              <a:spcBef>
                <a:spcPts val="600"/>
              </a:spcBef>
              <a:buFont typeface="+mj-lt"/>
              <a:buAutoNum type="arabicPeriod"/>
            </a:pPr>
            <a:r>
              <a:rPr lang="en-US" dirty="0" smtClean="0">
                <a:solidFill>
                  <a:prstClr val="black"/>
                </a:solidFill>
              </a:rPr>
              <a:t>A </a:t>
            </a:r>
            <a:r>
              <a:rPr lang="en-US" dirty="0">
                <a:solidFill>
                  <a:prstClr val="black"/>
                </a:solidFill>
              </a:rPr>
              <a:t>Cooperative in a Food </a:t>
            </a:r>
            <a:r>
              <a:rPr lang="en-US" dirty="0" smtClean="0">
                <a:solidFill>
                  <a:prstClr val="black"/>
                </a:solidFill>
              </a:rPr>
              <a:t>System</a:t>
            </a:r>
            <a:endParaRPr lang="en-US" dirty="0">
              <a:solidFill>
                <a:prstClr val="black"/>
              </a:solidFill>
            </a:endParaRPr>
          </a:p>
          <a:p>
            <a:pPr marL="457200" lvl="0" indent="-457200">
              <a:spcBef>
                <a:spcPts val="600"/>
              </a:spcBef>
              <a:buFont typeface="+mj-lt"/>
              <a:buAutoNum type="arabicPeriod"/>
            </a:pPr>
            <a:r>
              <a:rPr lang="en-US" dirty="0" smtClean="0">
                <a:solidFill>
                  <a:prstClr val="black"/>
                </a:solidFill>
              </a:rPr>
              <a:t>A Modern Agricultural Cooperative</a:t>
            </a:r>
            <a:endParaRPr lang="en-US" dirty="0">
              <a:solidFill>
                <a:prstClr val="black"/>
              </a:solidFill>
            </a:endParaRPr>
          </a:p>
          <a:p>
            <a:pPr marL="457200" lvl="0" indent="-457200">
              <a:spcBef>
                <a:spcPts val="600"/>
              </a:spcBef>
              <a:buFont typeface="+mj-lt"/>
              <a:buAutoNum type="arabicPeriod"/>
            </a:pPr>
            <a:r>
              <a:rPr lang="en-US" dirty="0" smtClean="0">
                <a:solidFill>
                  <a:prstClr val="black"/>
                </a:solidFill>
              </a:rPr>
              <a:t>Capitalization </a:t>
            </a:r>
            <a:r>
              <a:rPr lang="en-US" dirty="0">
                <a:solidFill>
                  <a:prstClr val="black"/>
                </a:solidFill>
              </a:rPr>
              <a:t>&amp; Finance</a:t>
            </a:r>
          </a:p>
          <a:p>
            <a:pPr marL="0" lvl="0" indent="0">
              <a:spcBef>
                <a:spcPts val="600"/>
              </a:spcBef>
              <a:buNone/>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p:txBody>
      </p:sp>
    </p:spTree>
    <p:extLst>
      <p:ext uri="{BB962C8B-B14F-4D97-AF65-F5344CB8AC3E}">
        <p14:creationId xmlns:p14="http://schemas.microsoft.com/office/powerpoint/2010/main" val="17065633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smtClean="0"/>
              <a:t>General Approach</a:t>
            </a:r>
            <a:endParaRPr lang="en-GB" sz="3600" dirty="0"/>
          </a:p>
        </p:txBody>
      </p:sp>
      <p:sp>
        <p:nvSpPr>
          <p:cNvPr id="6" name="Text Placeholder 5"/>
          <p:cNvSpPr>
            <a:spLocks noGrp="1"/>
          </p:cNvSpPr>
          <p:nvPr>
            <p:ph type="body" sz="quarter" idx="11"/>
          </p:nvPr>
        </p:nvSpPr>
        <p:spPr/>
        <p:txBody>
          <a:bodyPr/>
          <a:lstStyle/>
          <a:p>
            <a:r>
              <a:rPr lang="nl-NL" dirty="0"/>
              <a:t>1</a:t>
            </a:r>
            <a:endParaRPr lang="en-GB" dirty="0"/>
          </a:p>
        </p:txBody>
      </p:sp>
    </p:spTree>
    <p:extLst>
      <p:ext uri="{BB962C8B-B14F-4D97-AF65-F5344CB8AC3E}">
        <p14:creationId xmlns:p14="http://schemas.microsoft.com/office/powerpoint/2010/main" val="54437029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395536" y="1268760"/>
            <a:ext cx="8820472" cy="400110"/>
          </a:xfrm>
          <a:prstGeom prst="rect">
            <a:avLst/>
          </a:prstGeom>
        </p:spPr>
        <p:txBody>
          <a:bodyPr wrap="square">
            <a:spAutoFit/>
          </a:bodyPr>
          <a:lstStyle/>
          <a:p>
            <a:pPr marL="0" lvl="3">
              <a:spcBef>
                <a:spcPct val="20000"/>
              </a:spcBef>
              <a:buClr>
                <a:srgbClr val="FF6600"/>
              </a:buClr>
            </a:pPr>
            <a:r>
              <a:rPr lang="en-US" sz="2000" b="1" i="1" dirty="0" smtClean="0">
                <a:solidFill>
                  <a:srgbClr val="FF6600"/>
                </a:solidFill>
                <a:cs typeface="Mongolian Baiti" pitchFamily="66" charset="0"/>
              </a:rPr>
              <a:t>Each module will has the same structure: Why? What? How? Where?</a:t>
            </a:r>
            <a:endParaRPr lang="en-US" sz="2000" b="1" i="1" dirty="0">
              <a:solidFill>
                <a:srgbClr val="FF6600"/>
              </a:solidFill>
              <a:cs typeface="Mongolian Baiti" pitchFamily="66" charset="0"/>
            </a:endParaRP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smtClean="0">
                <a:solidFill>
                  <a:srgbClr val="000099"/>
                </a:solidFill>
                <a:latin typeface="Corbel" panose="020B0503020204020204" pitchFamily="34" charset="0"/>
              </a:rPr>
              <a:t>General Approach</a:t>
            </a:r>
            <a:endParaRPr lang="en-US" sz="3200" dirty="0">
              <a:solidFill>
                <a:srgbClr val="000099"/>
              </a:solidFill>
              <a:latin typeface="Corbel" panose="020B0503020204020204" pitchFamily="34" charset="0"/>
            </a:endParaRPr>
          </a:p>
        </p:txBody>
      </p:sp>
      <p:sp>
        <p:nvSpPr>
          <p:cNvPr id="5" name="Rectangle 4"/>
          <p:cNvSpPr/>
          <p:nvPr/>
        </p:nvSpPr>
        <p:spPr>
          <a:xfrm>
            <a:off x="390839" y="1916832"/>
            <a:ext cx="8573649" cy="3970318"/>
          </a:xfrm>
          <a:prstGeom prst="rect">
            <a:avLst/>
          </a:prstGeom>
        </p:spPr>
        <p:txBody>
          <a:bodyPr wrap="square">
            <a:spAutoFit/>
          </a:bodyPr>
          <a:lstStyle/>
          <a:p>
            <a:pPr lvl="0"/>
            <a:r>
              <a:rPr lang="en-GB" dirty="0" smtClean="0"/>
              <a:t>Why?: is </a:t>
            </a:r>
            <a:r>
              <a:rPr lang="en-GB" dirty="0"/>
              <a:t>explaining the objective </a:t>
            </a:r>
            <a:r>
              <a:rPr lang="en-GB" dirty="0" smtClean="0"/>
              <a:t>and the target group of </a:t>
            </a:r>
            <a:r>
              <a:rPr lang="en-GB" dirty="0"/>
              <a:t>this module </a:t>
            </a:r>
            <a:endParaRPr lang="en-GB" dirty="0" smtClean="0"/>
          </a:p>
          <a:p>
            <a:pPr lvl="0"/>
            <a:endParaRPr lang="en-GB" dirty="0" smtClean="0"/>
          </a:p>
          <a:p>
            <a:pPr lvl="0"/>
            <a:r>
              <a:rPr lang="en-GB" dirty="0" smtClean="0"/>
              <a:t>What?: the </a:t>
            </a:r>
            <a:r>
              <a:rPr lang="en-GB" dirty="0"/>
              <a:t>core content of the module. For instance in the module regarding ‘a cooperative in a food system’, the concept of a food system will be explained </a:t>
            </a:r>
            <a:r>
              <a:rPr lang="en-GB" u="sng" dirty="0"/>
              <a:t>(theory</a:t>
            </a:r>
            <a:r>
              <a:rPr lang="en-GB" u="sng" dirty="0" smtClean="0"/>
              <a:t>)</a:t>
            </a:r>
          </a:p>
          <a:p>
            <a:pPr lvl="0"/>
            <a:endParaRPr lang="en-GB" dirty="0" smtClean="0"/>
          </a:p>
          <a:p>
            <a:pPr lvl="0"/>
            <a:r>
              <a:rPr lang="en-GB" dirty="0" smtClean="0"/>
              <a:t>How?: </a:t>
            </a:r>
            <a:r>
              <a:rPr lang="en-GB" dirty="0"/>
              <a:t>is explaining ‘how’ items can be made applicable in the Chilean context. This chapter consists of key questions, tools and examples related to the content presented. The presentation will be short and simple (using bullets) to make it better accessible </a:t>
            </a:r>
            <a:r>
              <a:rPr lang="en-GB" u="sng" dirty="0"/>
              <a:t>(practice</a:t>
            </a:r>
            <a:r>
              <a:rPr lang="en-GB" u="sng" dirty="0" smtClean="0"/>
              <a:t>); </a:t>
            </a:r>
            <a:r>
              <a:rPr lang="en-GB" b="1" i="1" u="sng" dirty="0" smtClean="0"/>
              <a:t>how cooperatives can transform to modern cooperatives? </a:t>
            </a:r>
            <a:endParaRPr lang="en-GB" u="sng" dirty="0" smtClean="0"/>
          </a:p>
          <a:p>
            <a:pPr lvl="0"/>
            <a:endParaRPr lang="en-GB" dirty="0" smtClean="0"/>
          </a:p>
          <a:p>
            <a:pPr lvl="0"/>
            <a:r>
              <a:rPr lang="en-GB" dirty="0" smtClean="0"/>
              <a:t>Where?: is </a:t>
            </a:r>
            <a:r>
              <a:rPr lang="en-GB" dirty="0"/>
              <a:t>sharing additional content if people are more interested to read details on a specific topic and links/ documents for further reading.  </a:t>
            </a:r>
            <a:endParaRPr lang="nl-NL" dirty="0"/>
          </a:p>
          <a:p>
            <a:pPr fontAlgn="base">
              <a:spcBef>
                <a:spcPct val="0"/>
              </a:spcBef>
              <a:spcAft>
                <a:spcPct val="0"/>
              </a:spcAft>
              <a:buClr>
                <a:srgbClr val="FD6400"/>
              </a:buCl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7494012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432048"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Overview Outline Curriculum </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smtClean="0">
                <a:solidFill>
                  <a:srgbClr val="000099"/>
                </a:solidFill>
                <a:latin typeface="Corbel" panose="020B0503020204020204" pitchFamily="34" charset="0"/>
              </a:rPr>
              <a:t>Modules</a:t>
            </a:r>
            <a:endParaRPr lang="en-US" sz="3200" dirty="0">
              <a:solidFill>
                <a:srgbClr val="000099"/>
              </a:solidFill>
              <a:latin typeface="Corbel" panose="020B0503020204020204" pitchFamily="34" charset="0"/>
            </a:endParaRPr>
          </a:p>
        </p:txBody>
      </p:sp>
      <p:sp>
        <p:nvSpPr>
          <p:cNvPr id="5" name="Rectangle 4"/>
          <p:cNvSpPr/>
          <p:nvPr/>
        </p:nvSpPr>
        <p:spPr>
          <a:xfrm>
            <a:off x="390839" y="1916832"/>
            <a:ext cx="8573649" cy="5909310"/>
          </a:xfrm>
          <a:prstGeom prst="rect">
            <a:avLst/>
          </a:prstGeom>
        </p:spPr>
        <p:txBody>
          <a:bodyPr wrap="square">
            <a:spAutoFit/>
          </a:bodyPr>
          <a:lstStyle/>
          <a:p>
            <a:pPr marL="285750"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The cooperative curriculum will consists of the following four modules:</a:t>
            </a:r>
          </a:p>
          <a:p>
            <a:pPr marL="742950" lvl="1"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The evolution of cooperatives</a:t>
            </a:r>
          </a:p>
          <a:p>
            <a:pPr marL="742950" lvl="1"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A Cooperatives </a:t>
            </a:r>
            <a:r>
              <a:rPr lang="en-US" dirty="0" smtClean="0">
                <a:solidFill>
                  <a:prstClr val="black"/>
                </a:solidFill>
                <a:cs typeface="Arial" charset="0"/>
              </a:rPr>
              <a:t>in a </a:t>
            </a:r>
            <a:r>
              <a:rPr lang="en-US" dirty="0" smtClean="0">
                <a:solidFill>
                  <a:prstClr val="black"/>
                </a:solidFill>
                <a:cs typeface="Arial" charset="0"/>
              </a:rPr>
              <a:t>Food </a:t>
            </a:r>
            <a:r>
              <a:rPr lang="en-US" dirty="0">
                <a:solidFill>
                  <a:prstClr val="black"/>
                </a:solidFill>
                <a:cs typeface="Arial" charset="0"/>
              </a:rPr>
              <a:t>S</a:t>
            </a:r>
            <a:r>
              <a:rPr lang="en-US" dirty="0" smtClean="0">
                <a:solidFill>
                  <a:prstClr val="black"/>
                </a:solidFill>
                <a:cs typeface="Arial" charset="0"/>
              </a:rPr>
              <a:t>ystem</a:t>
            </a:r>
            <a:endParaRPr lang="en-US" dirty="0" smtClean="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A Modern Agricultural Cooperative</a:t>
            </a:r>
            <a:endParaRPr lang="en-US" dirty="0" smtClean="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Capitalization </a:t>
            </a:r>
            <a:r>
              <a:rPr lang="en-US" dirty="0" smtClean="0">
                <a:solidFill>
                  <a:prstClr val="black"/>
                </a:solidFill>
                <a:cs typeface="Arial" charset="0"/>
              </a:rPr>
              <a:t>&amp; Finance</a:t>
            </a:r>
          </a:p>
          <a:p>
            <a:pPr marL="742950" lvl="1" indent="-285750" fontAlgn="base">
              <a:spcBef>
                <a:spcPct val="0"/>
              </a:spcBef>
              <a:spcAft>
                <a:spcPct val="0"/>
              </a:spcAft>
              <a:buClr>
                <a:srgbClr val="FD6400"/>
              </a:buClr>
              <a:buFont typeface="Arial" panose="020B0604020202020204" pitchFamily="34" charset="0"/>
              <a:buChar char="•"/>
            </a:pPr>
            <a:endParaRPr lang="en-US" dirty="0" smtClean="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The modules will be enriched with examples based on the following template:</a:t>
            </a:r>
          </a:p>
          <a:p>
            <a:pPr marL="1200150" lvl="2"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Topic </a:t>
            </a:r>
          </a:p>
          <a:p>
            <a:pPr marL="1200150" lvl="2" indent="-285750" fontAlgn="base">
              <a:spcBef>
                <a:spcPct val="0"/>
              </a:spcBef>
              <a:spcAft>
                <a:spcPct val="0"/>
              </a:spcAft>
              <a:buClr>
                <a:srgbClr val="FD6400"/>
              </a:buClr>
              <a:buFont typeface="Arial" panose="020B0604020202020204" pitchFamily="34" charset="0"/>
              <a:buChar char="•"/>
            </a:pPr>
            <a:r>
              <a:rPr lang="en-US" dirty="0" smtClean="0">
                <a:solidFill>
                  <a:prstClr val="black"/>
                </a:solidFill>
                <a:cs typeface="Arial" charset="0"/>
              </a:rPr>
              <a:t>Introduction </a:t>
            </a:r>
            <a:endParaRPr lang="en-US" dirty="0">
              <a:solidFill>
                <a:prstClr val="black"/>
              </a:solidFill>
              <a:cs typeface="Arial" charset="0"/>
            </a:endParaRP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Case description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Effects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Applicability to Chile</a:t>
            </a:r>
          </a:p>
          <a:p>
            <a:pPr marL="742950" lvl="1" indent="-285750" fontAlgn="base">
              <a:spcBef>
                <a:spcPct val="0"/>
              </a:spcBef>
              <a:spcAft>
                <a:spcPct val="0"/>
              </a:spcAft>
              <a:buClr>
                <a:srgbClr val="FD6400"/>
              </a:buClr>
              <a:buFont typeface="Arial" panose="020B0604020202020204" pitchFamily="34" charset="0"/>
              <a:buChar char="•"/>
            </a:pPr>
            <a:endParaRPr lang="en-US" dirty="0" smtClean="0">
              <a:solidFill>
                <a:prstClr val="black"/>
              </a:solidFill>
              <a:cs typeface="Arial" charset="0"/>
            </a:endParaRPr>
          </a:p>
          <a:p>
            <a:pPr lvl="1" fontAlgn="base">
              <a:spcBef>
                <a:spcPct val="0"/>
              </a:spcBef>
              <a:spcAft>
                <a:spcPct val="0"/>
              </a:spcAft>
              <a:buClr>
                <a:srgbClr val="FD6400"/>
              </a:buClr>
            </a:pPr>
            <a:endParaRPr lang="en-US" dirty="0" smtClean="0">
              <a:solidFill>
                <a:prstClr val="black"/>
              </a:solidFill>
              <a:cs typeface="Arial" charset="0"/>
            </a:endParaRPr>
          </a:p>
          <a:p>
            <a:pPr lvl="2" fontAlgn="base">
              <a:spcBef>
                <a:spcPct val="0"/>
              </a:spcBef>
              <a:spcAft>
                <a:spcPct val="0"/>
              </a:spcAft>
              <a:buClr>
                <a:srgbClr val="FD6400"/>
              </a:buClr>
            </a:pPr>
            <a:endParaRPr lang="en-US" dirty="0" smtClean="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r>
              <a:rPr lang="en-US" dirty="0">
                <a:solidFill>
                  <a:prstClr val="black"/>
                </a:solidFill>
                <a:cs typeface="Arial" charset="0"/>
              </a:rPr>
              <a:t> </a:t>
            </a: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59485207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The Evolution of Cooperatives</a:t>
            </a:r>
          </a:p>
        </p:txBody>
      </p:sp>
      <p:sp>
        <p:nvSpPr>
          <p:cNvPr id="6" name="Text Placeholder 5"/>
          <p:cNvSpPr>
            <a:spLocks noGrp="1"/>
          </p:cNvSpPr>
          <p:nvPr>
            <p:ph type="body" sz="quarter" idx="11"/>
          </p:nvPr>
        </p:nvSpPr>
        <p:spPr/>
        <p:txBody>
          <a:bodyPr/>
          <a:lstStyle/>
          <a:p>
            <a:r>
              <a:rPr lang="en-GB" dirty="0"/>
              <a:t>2</a:t>
            </a:r>
          </a:p>
        </p:txBody>
      </p:sp>
    </p:spTree>
    <p:extLst>
      <p:ext uri="{BB962C8B-B14F-4D97-AF65-F5344CB8AC3E}">
        <p14:creationId xmlns:p14="http://schemas.microsoft.com/office/powerpoint/2010/main" val="4301607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420888"/>
            <a:ext cx="8573649" cy="3416320"/>
          </a:xfrm>
          <a:prstGeom prst="rect">
            <a:avLst/>
          </a:prstGeom>
        </p:spPr>
        <p:txBody>
          <a:bodyPr wrap="square">
            <a:spAutoFit/>
          </a:bodyPr>
          <a:lstStyle/>
          <a:p>
            <a:r>
              <a:rPr lang="en-GB" dirty="0" smtClean="0"/>
              <a:t>The economic importance of Cooperatives</a:t>
            </a:r>
          </a:p>
          <a:p>
            <a:pPr marL="285750" indent="-285750">
              <a:buFont typeface="Arial" panose="020B0604020202020204" pitchFamily="34" charset="0"/>
              <a:buChar char="•"/>
            </a:pPr>
            <a:r>
              <a:rPr lang="en-GB" dirty="0" smtClean="0"/>
              <a:t>What is the value of the cooperative business model?</a:t>
            </a:r>
          </a:p>
          <a:p>
            <a:endParaRPr lang="en-GB" dirty="0" smtClean="0"/>
          </a:p>
          <a:p>
            <a:pPr marL="285750" indent="-285750">
              <a:buFont typeface="Arial" panose="020B0604020202020204" pitchFamily="34" charset="0"/>
              <a:buChar char="•"/>
            </a:pPr>
            <a:r>
              <a:rPr lang="en-GB" dirty="0" smtClean="0"/>
              <a:t>Historical </a:t>
            </a:r>
            <a:r>
              <a:rPr lang="en-GB" dirty="0"/>
              <a:t>Roots of Cooperatives</a:t>
            </a:r>
          </a:p>
          <a:p>
            <a:pPr marL="742950" lvl="1" indent="-285750">
              <a:buFont typeface="Arial" panose="020B0604020202020204" pitchFamily="34" charset="0"/>
              <a:buChar char="•"/>
            </a:pPr>
            <a:r>
              <a:rPr lang="en-GB" dirty="0"/>
              <a:t>Consumer Cooperatives</a:t>
            </a:r>
          </a:p>
          <a:p>
            <a:pPr marL="742950" lvl="1" indent="-285750">
              <a:buFont typeface="Arial" panose="020B0604020202020204" pitchFamily="34" charset="0"/>
              <a:buChar char="•"/>
            </a:pPr>
            <a:r>
              <a:rPr lang="en-GB" dirty="0"/>
              <a:t>Credit </a:t>
            </a:r>
            <a:r>
              <a:rPr lang="en-GB" dirty="0" smtClean="0"/>
              <a:t>Cooperatives</a:t>
            </a:r>
          </a:p>
          <a:p>
            <a:pPr marL="742950" lvl="1" indent="-285750">
              <a:buFont typeface="Arial" panose="020B0604020202020204" pitchFamily="34" charset="0"/>
              <a:buChar char="•"/>
            </a:pPr>
            <a:r>
              <a:rPr lang="en-GB" dirty="0" smtClean="0"/>
              <a:t>Dairy </a:t>
            </a:r>
            <a:r>
              <a:rPr lang="en-GB" dirty="0"/>
              <a:t>Cooperatives in the </a:t>
            </a:r>
            <a:r>
              <a:rPr lang="en-GB" dirty="0" smtClean="0"/>
              <a:t>Netherlands</a:t>
            </a:r>
          </a:p>
          <a:p>
            <a:pPr lvl="1"/>
            <a:endParaRPr lang="en-GB" dirty="0"/>
          </a:p>
          <a:p>
            <a:pPr marL="285750" indent="-285750">
              <a:buFont typeface="Arial" panose="020B0604020202020204" pitchFamily="34" charset="0"/>
              <a:buChar char="•"/>
            </a:pPr>
            <a:r>
              <a:rPr lang="en-GB" dirty="0" smtClean="0"/>
              <a:t>Cooperatives in a changing world</a:t>
            </a:r>
          </a:p>
          <a:p>
            <a:pPr marL="742950" lvl="1" indent="-285750">
              <a:buFont typeface="Arial" panose="020B0604020202020204" pitchFamily="34" charset="0"/>
              <a:buChar char="•"/>
            </a:pPr>
            <a:r>
              <a:rPr lang="en-GB" dirty="0" smtClean="0"/>
              <a:t>Cooperatives for rural development</a:t>
            </a:r>
          </a:p>
          <a:p>
            <a:pPr marL="742950" lvl="1" indent="-285750">
              <a:buFont typeface="Arial" panose="020B0604020202020204" pitchFamily="34" charset="0"/>
              <a:buChar char="•"/>
            </a:pPr>
            <a:r>
              <a:rPr lang="en-GB" dirty="0" smtClean="0"/>
              <a:t>Cooperatives and inclusiveness</a:t>
            </a:r>
          </a:p>
          <a:p>
            <a:pPr marL="285750" indent="-285750">
              <a:buFont typeface="Arial" panose="020B0604020202020204" pitchFamily="34" charset="0"/>
              <a:buChar char="•"/>
            </a:pPr>
            <a:endParaRPr lang="en-GB"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The Evolution of Cooperatives</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The evolution of </a:t>
            </a:r>
            <a:r>
              <a:rPr lang="en-US" sz="2000" b="1" i="1" dirty="0" smtClean="0">
                <a:solidFill>
                  <a:srgbClr val="FF6600"/>
                </a:solidFill>
                <a:cs typeface="Mongolian Baiti" pitchFamily="66" charset="0"/>
              </a:rPr>
              <a:t>Cooperatives</a:t>
            </a:r>
            <a:endParaRPr lang="en-US" sz="2000" b="1" i="1" dirty="0">
              <a:solidFill>
                <a:srgbClr val="FF6600"/>
              </a:solidFill>
              <a:cs typeface="Mongolian Baiti" pitchFamily="66" charset="0"/>
            </a:endParaRPr>
          </a:p>
        </p:txBody>
      </p:sp>
    </p:spTree>
    <p:extLst>
      <p:ext uri="{BB962C8B-B14F-4D97-AF65-F5344CB8AC3E}">
        <p14:creationId xmlns:p14="http://schemas.microsoft.com/office/powerpoint/2010/main" val="2755590775"/>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smtClean="0"/>
              <a:t>A Cooperative in a Food System</a:t>
            </a:r>
            <a:endParaRPr lang="en-GB" sz="3600" dirty="0"/>
          </a:p>
        </p:txBody>
      </p:sp>
      <p:sp>
        <p:nvSpPr>
          <p:cNvPr id="6" name="Text Placeholder 5"/>
          <p:cNvSpPr>
            <a:spLocks noGrp="1"/>
          </p:cNvSpPr>
          <p:nvPr>
            <p:ph type="body" sz="quarter" idx="11"/>
          </p:nvPr>
        </p:nvSpPr>
        <p:spPr/>
        <p:txBody>
          <a:bodyPr/>
          <a:lstStyle/>
          <a:p>
            <a:r>
              <a:rPr lang="en-GB" dirty="0"/>
              <a:t>3</a:t>
            </a:r>
          </a:p>
        </p:txBody>
      </p:sp>
    </p:spTree>
    <p:extLst>
      <p:ext uri="{BB962C8B-B14F-4D97-AF65-F5344CB8AC3E}">
        <p14:creationId xmlns:p14="http://schemas.microsoft.com/office/powerpoint/2010/main" val="1913025887"/>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smtClean="0">
                <a:solidFill>
                  <a:srgbClr val="000099"/>
                </a:solidFill>
                <a:latin typeface="Corbel" panose="020B0503020204020204" pitchFamily="34" charset="0"/>
              </a:rPr>
              <a:t>A Cooperative in a Food System</a:t>
            </a:r>
            <a:endParaRPr lang="en-US" sz="3200" dirty="0">
              <a:solidFill>
                <a:srgbClr val="000099"/>
              </a:solidFill>
              <a:latin typeface="Corbel" panose="020B0503020204020204" pitchFamily="34" charset="0"/>
            </a:endParaRP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smtClean="0">
                <a:solidFill>
                  <a:srgbClr val="FF6600"/>
                </a:solidFill>
                <a:cs typeface="Mongolian Baiti" pitchFamily="66" charset="0"/>
              </a:rPr>
              <a:t>See our current report: ‘a cooperative in a food system’; </a:t>
            </a:r>
            <a:r>
              <a:rPr lang="en-US" sz="2000" b="1" i="1" dirty="0" smtClean="0">
                <a:solidFill>
                  <a:srgbClr val="FF6600"/>
                </a:solidFill>
                <a:cs typeface="Mongolian Baiti" pitchFamily="66" charset="0"/>
              </a:rPr>
              <a:t>what?</a:t>
            </a:r>
            <a:endParaRPr lang="en-US" sz="2000" b="1" i="1" dirty="0">
              <a:solidFill>
                <a:srgbClr val="FF6600"/>
              </a:solidFill>
              <a:cs typeface="Mongolian Baiti" pitchFamily="66" charset="0"/>
            </a:endParaRPr>
          </a:p>
        </p:txBody>
      </p:sp>
      <p:sp>
        <p:nvSpPr>
          <p:cNvPr id="8" name="Rectangle 7"/>
          <p:cNvSpPr/>
          <p:nvPr/>
        </p:nvSpPr>
        <p:spPr>
          <a:xfrm>
            <a:off x="390839" y="1916832"/>
            <a:ext cx="8573649" cy="3693319"/>
          </a:xfrm>
          <a:prstGeom prst="rect">
            <a:avLst/>
          </a:prstGeom>
        </p:spPr>
        <p:txBody>
          <a:bodyPr wrap="square">
            <a:spAutoFit/>
          </a:bodyPr>
          <a:lstStyle/>
          <a:p>
            <a:r>
              <a:rPr lang="en-GB" dirty="0" smtClean="0"/>
              <a:t>Transitions </a:t>
            </a:r>
            <a:r>
              <a:rPr lang="en-GB" dirty="0"/>
              <a:t>&amp; Food </a:t>
            </a:r>
            <a:r>
              <a:rPr lang="en-GB" dirty="0" smtClean="0"/>
              <a:t>System = core module</a:t>
            </a:r>
          </a:p>
          <a:p>
            <a:endParaRPr lang="nl-NL" dirty="0"/>
          </a:p>
          <a:p>
            <a:r>
              <a:rPr lang="en-GB" dirty="0" smtClean="0"/>
              <a:t>Transitions</a:t>
            </a:r>
            <a:r>
              <a:rPr lang="en-GB" dirty="0"/>
              <a:t>:</a:t>
            </a:r>
            <a:endParaRPr lang="nl-NL" dirty="0"/>
          </a:p>
          <a:p>
            <a:pPr marL="742950" lvl="1" indent="-285750">
              <a:buFont typeface="Arial" panose="020B0604020202020204" pitchFamily="34" charset="0"/>
              <a:buChar char="•"/>
            </a:pPr>
            <a:r>
              <a:rPr lang="en-GB" dirty="0"/>
              <a:t>Scale &amp; Scope</a:t>
            </a:r>
            <a:endParaRPr lang="nl-NL" dirty="0"/>
          </a:p>
          <a:p>
            <a:pPr marL="742950" lvl="1" indent="-285750">
              <a:buFont typeface="Arial" panose="020B0604020202020204" pitchFamily="34" charset="0"/>
              <a:buChar char="•"/>
            </a:pPr>
            <a:r>
              <a:rPr lang="en-GB" dirty="0"/>
              <a:t>Marketing &amp; Innovation</a:t>
            </a:r>
            <a:endParaRPr lang="nl-NL" dirty="0"/>
          </a:p>
          <a:p>
            <a:pPr marL="742950" lvl="1" indent="-285750">
              <a:buFont typeface="Arial" panose="020B0604020202020204" pitchFamily="34" charset="0"/>
              <a:buChar char="•"/>
            </a:pPr>
            <a:r>
              <a:rPr lang="en-GB" dirty="0"/>
              <a:t>Sustainability &amp; </a:t>
            </a:r>
            <a:r>
              <a:rPr lang="en-GB" dirty="0" smtClean="0"/>
              <a:t>Digitalization</a:t>
            </a:r>
          </a:p>
          <a:p>
            <a:pPr lvl="1"/>
            <a:r>
              <a:rPr lang="en-GB" dirty="0" smtClean="0"/>
              <a:t> </a:t>
            </a:r>
            <a:endParaRPr lang="nl-NL" dirty="0"/>
          </a:p>
          <a:p>
            <a:r>
              <a:rPr lang="en-GB" dirty="0" smtClean="0"/>
              <a:t>Food </a:t>
            </a:r>
            <a:r>
              <a:rPr lang="en-GB" dirty="0"/>
              <a:t>System</a:t>
            </a:r>
            <a:r>
              <a:rPr lang="en-GB" dirty="0" smtClean="0"/>
              <a:t>:</a:t>
            </a:r>
          </a:p>
          <a:p>
            <a:endParaRPr lang="nl-NL" dirty="0"/>
          </a:p>
          <a:p>
            <a:pPr marL="285750" lvl="0" indent="-285750">
              <a:buFont typeface="Arial" panose="020B0604020202020204" pitchFamily="34" charset="0"/>
              <a:buChar char="•"/>
            </a:pPr>
            <a:r>
              <a:rPr lang="en-GB" dirty="0"/>
              <a:t>Sustainability Enablers </a:t>
            </a:r>
            <a:endParaRPr lang="nl-NL" dirty="0"/>
          </a:p>
          <a:p>
            <a:pPr marL="285750" lvl="0" indent="-285750">
              <a:buFont typeface="Arial" panose="020B0604020202020204" pitchFamily="34" charset="0"/>
              <a:buChar char="•"/>
            </a:pPr>
            <a:r>
              <a:rPr lang="en-GB" dirty="0"/>
              <a:t>Economic Enablers</a:t>
            </a:r>
            <a:endParaRPr lang="nl-NL" dirty="0"/>
          </a:p>
          <a:p>
            <a:pPr marL="285750" lvl="0" indent="-285750">
              <a:buFont typeface="Arial" panose="020B0604020202020204" pitchFamily="34" charset="0"/>
              <a:buChar char="•"/>
            </a:pPr>
            <a:r>
              <a:rPr lang="en-GB" dirty="0"/>
              <a:t>Digital Enablers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8701094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4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2.xml><?xml version="1.0" encoding="utf-8"?>
<a:theme xmlns:a="http://schemas.openxmlformats.org/drawingml/2006/main" name="15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3.xml><?xml version="1.0" encoding="utf-8"?>
<a:theme xmlns:a="http://schemas.openxmlformats.org/drawingml/2006/main" name="3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503FD9C2A0674B97370299D658055B" ma:contentTypeVersion="13" ma:contentTypeDescription="Create a new document." ma:contentTypeScope="" ma:versionID="05bbec2916cec01967f426ae905c9e9f">
  <xsd:schema xmlns:xsd="http://www.w3.org/2001/XMLSchema" xmlns:xs="http://www.w3.org/2001/XMLSchema" xmlns:p="http://schemas.microsoft.com/office/2006/metadata/properties" xmlns:ns3="b196b598-db2a-46f8-8549-7d528a7e915d" xmlns:ns4="5cc5537a-fec1-487e-8d65-7b21b67b4757" targetNamespace="http://schemas.microsoft.com/office/2006/metadata/properties" ma:root="true" ma:fieldsID="2107bea9c64469083776b4473344e810" ns3:_="" ns4:_="">
    <xsd:import namespace="b196b598-db2a-46f8-8549-7d528a7e915d"/>
    <xsd:import namespace="5cc5537a-fec1-487e-8d65-7b21b67b47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96b598-db2a-46f8-8549-7d528a7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c5537a-fec1-487e-8d65-7b21b67b475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D7D1DF7-5696-4A6E-B729-14F700AFC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96b598-db2a-46f8-8549-7d528a7e915d"/>
    <ds:schemaRef ds:uri="5cc5537a-fec1-487e-8d65-7b21b67b4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993C9B-CD07-418D-A0BF-728C6E2D3FB7}">
  <ds:schemaRefs>
    <ds:schemaRef ds:uri="http://schemas.microsoft.com/sharepoint/v3/contenttype/forms"/>
  </ds:schemaRefs>
</ds:datastoreItem>
</file>

<file path=customXml/itemProps3.xml><?xml version="1.0" encoding="utf-8"?>
<ds:datastoreItem xmlns:ds="http://schemas.openxmlformats.org/officeDocument/2006/customXml" ds:itemID="{FF33B08C-2B74-4752-A430-287CF9EA45FF}">
  <ds:schemaRefs>
    <ds:schemaRef ds:uri="http://purl.org/dc/dcmitype/"/>
    <ds:schemaRef ds:uri="5cc5537a-fec1-487e-8d65-7b21b67b4757"/>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documentManagement/types"/>
    <ds:schemaRef ds:uri="b196b598-db2a-46f8-8549-7d528a7e915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1438</TotalTime>
  <Words>641</Words>
  <Application>Microsoft Office PowerPoint</Application>
  <PresentationFormat>On-screen Show (4:3)</PresentationFormat>
  <Paragraphs>142</Paragraphs>
  <Slides>16</Slides>
  <Notes>2</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16</vt:i4>
      </vt:variant>
    </vt:vector>
  </HeadingPairs>
  <TitlesOfParts>
    <vt:vector size="30" baseType="lpstr">
      <vt:lpstr>Arial</vt:lpstr>
      <vt:lpstr>Calibri</vt:lpstr>
      <vt:lpstr>Corbel</vt:lpstr>
      <vt:lpstr>Lucida Grande</vt:lpstr>
      <vt:lpstr>Mongolian Baiti</vt:lpstr>
      <vt:lpstr>Myriad Light</vt:lpstr>
      <vt:lpstr>Myriad Pro</vt:lpstr>
      <vt:lpstr>Myriad Pro Light</vt:lpstr>
      <vt:lpstr>Times</vt:lpstr>
      <vt:lpstr>Verdana</vt:lpstr>
      <vt:lpstr>Wingdings</vt:lpstr>
      <vt:lpstr>4_Rabo PPT template 2_5_UK 4x3</vt:lpstr>
      <vt:lpstr>15_Rabo PPT template 2_5_UK 4x3</vt:lpstr>
      <vt:lpstr>3_Rabo PPT template 2_5_UK 4x3</vt:lpstr>
      <vt:lpstr>Más Unidos Plan Nacional de Asociatividad de Chile</vt:lpstr>
      <vt:lpstr>Table of contents</vt:lpstr>
      <vt:lpstr>General Approach</vt:lpstr>
      <vt:lpstr>PowerPoint Presentation</vt:lpstr>
      <vt:lpstr>PowerPoint Presentation</vt:lpstr>
      <vt:lpstr>The Evolution of Cooperatives</vt:lpstr>
      <vt:lpstr>PowerPoint Presentation</vt:lpstr>
      <vt:lpstr>A Cooperative in a Food System</vt:lpstr>
      <vt:lpstr>PowerPoint Presentation</vt:lpstr>
      <vt:lpstr>PowerPoint Presentation</vt:lpstr>
      <vt:lpstr>A Modern Agricultural Cooperative</vt:lpstr>
      <vt:lpstr>PowerPoint Presentation</vt:lpstr>
      <vt:lpstr>PowerPoint Presentation</vt:lpstr>
      <vt:lpstr>PowerPoint Presentation</vt:lpstr>
      <vt:lpstr>Capitalization &amp; Finance</vt:lpstr>
      <vt:lpstr>PowerPoint Presentation</vt:lpstr>
    </vt:vector>
  </TitlesOfParts>
  <Company>Rabobank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Cooperatives in Brazil</dc:title>
  <dc:creator>Louw de, CMW (Corné)</dc:creator>
  <cp:lastModifiedBy>Louw de, CMW (Corné)</cp:lastModifiedBy>
  <cp:revision>195</cp:revision>
  <cp:lastPrinted>2019-12-13T10:42:42Z</cp:lastPrinted>
  <dcterms:created xsi:type="dcterms:W3CDTF">2018-04-12T12:48:38Z</dcterms:created>
  <dcterms:modified xsi:type="dcterms:W3CDTF">2020-08-26T19:39:34Z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0x01010012503FD9C2A0674B97370299D658055B</vt:lpwstr>
  </property>
</Properties>
</file>