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B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L"/>
        </a:p>
      </dgm:t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4F1387-FC89-3E3F-F31F-94367417F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8F7C13-36A4-4E74-9F61-9E1A7E0171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F4192C-E3A0-AB9D-547E-31384D736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BD8832-2C82-C3AC-87E4-FEEDB5197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ED9101-AA05-9722-128F-D3973229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915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097CC8-A1C3-7EAB-78AA-2B50237FB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04C4D5-E17C-C286-C88E-CF749E49E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FC5B2C-ACBA-80D6-F3F2-1B9C08E45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349E7B-3635-8671-6143-02D0560B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496835-694C-A52B-19E7-222EDCB4E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496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A51DBC-0CF6-FBC3-67E7-AE818B092E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A42C1A-774D-CE2C-BB79-BD2D1347F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B72805-83EA-FAAD-8F8C-24679484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3E19E9-B4F5-6198-AC50-18D93DDC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E55CD6-A9E8-9521-DE3C-D12FCE955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21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3D7D00-C057-434B-B012-34E012E93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028585-4495-A6AB-2C6D-0B563F181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2957E-C301-CBB7-3CBB-5A818A031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8D1E79-BE97-F016-8E7A-5ECB93C8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77D7CB-A550-1FCC-A367-23FD1A74A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1926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480793-D2E1-7350-6A79-113672FE0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69FB24-BB40-3257-D35C-B9CF3A557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6F2EE6-8980-529F-A5E7-9E2D31835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C50840-EC89-3C38-A803-224B02060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1EF273-2733-7853-B792-BC0710409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274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6DA0F0-416C-4582-46A6-3E68DE3D7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7468E1-76D6-D95A-FDEC-6BDDDC35E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F44EA4-4DAD-8BF8-00BA-9ADF4B2BC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0D7465-1032-2478-602E-04E2C5074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ABBDF2-1C79-68D2-DAB0-E14B5FE3B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B037FF-5804-FBDE-BE15-AEDB8295A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011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B77F9-7162-279E-EF47-A90709A0F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C6770C-02E3-E980-8EC8-3DA020F02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A0392F-F26A-F8E2-ABD5-38683A66C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B06EB2D-CAAA-F9E1-853C-AD066141A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1D2E143-7635-157E-4AA3-937CB889EA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1050B82-BF7C-0AD1-0208-05095A7C9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C022B7A-D657-C0B3-8E26-1717644E8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2DBC1DC-6E2E-D942-113A-FC9AEA68C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599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BF872-AA99-C263-C071-943AB77AA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0927F66-F941-4CFF-3817-24F14EA26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E6E684D-DF0A-322C-EA4D-B6B2BFEE6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182CD2A-4F67-144E-71B0-60678959C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543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796BC37-9FF6-9433-A232-22DE58760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5D97A6-4513-B9C6-9E87-3AD0430B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8ED19E-2DB5-2349-DD1B-AD6C9F832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860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F7B21-9562-C163-F3A1-B3EB3FFF9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04E022-79DD-B234-1649-11D50F065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3F34B8-1ED3-1E89-4914-D71C82B73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F07647-A137-8401-1A32-34B6A676B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DA7731-DFFC-B388-CF33-D150D895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E51BEA-5177-6B1E-691A-F293FBA19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40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617839-A904-44F5-9652-7BE1FC2D0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30D8BC-A37F-027F-421D-67E4E43792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8AFB21-4E13-9D45-D49E-9EEFF46DB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B0D677-3594-362B-76B7-4A2E831D1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BF1B19-3319-3320-CC4D-7DED0EC62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DF844B-E6E2-BF43-33BD-C858750D4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323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EDFDF5-4622-4757-5FE0-44BFE9F26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C352CC-0A10-3D59-9D8A-90ED99664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80B2DB-AEFC-CE06-7FAD-22E63D3CE1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E55DCD-9D17-4ECE-AB09-9048AF386A29}" type="datetimeFigureOut">
              <a:rPr lang="es-CL" smtClean="0"/>
              <a:t>14-04-2026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D90498-F116-119E-AFCC-88743A749C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5E9D54-C257-49F0-9896-89B3E49E9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1D63C3-DABE-425E-AC7B-A3B65A8BF4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661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diagramData" Target="../diagrams/data2.xml"/><Relationship Id="rId18" Type="http://schemas.openxmlformats.org/officeDocument/2006/relationships/diagramData" Target="../diagrams/data3.xml"/><Relationship Id="rId26" Type="http://schemas.openxmlformats.org/officeDocument/2006/relationships/diagramColors" Target="../diagrams/colors4.xml"/><Relationship Id="rId3" Type="http://schemas.openxmlformats.org/officeDocument/2006/relationships/image" Target="../media/image1.png"/><Relationship Id="rId21" Type="http://schemas.openxmlformats.org/officeDocument/2006/relationships/diagramColors" Target="../diagrams/colors3.xml"/><Relationship Id="rId7" Type="http://schemas.openxmlformats.org/officeDocument/2006/relationships/diagramLayout" Target="../diagrams/layout1.xml"/><Relationship Id="rId12" Type="http://schemas.openxmlformats.org/officeDocument/2006/relationships/image" Target="../media/image6.png"/><Relationship Id="rId17" Type="http://schemas.microsoft.com/office/2007/relationships/diagramDrawing" Target="../diagrams/drawing2.xml"/><Relationship Id="rId25" Type="http://schemas.openxmlformats.org/officeDocument/2006/relationships/diagramQuickStyle" Target="../diagrams/quickStyle4.xml"/><Relationship Id="rId2" Type="http://schemas.openxmlformats.org/officeDocument/2006/relationships/image" Target="../media/image3.svg"/><Relationship Id="rId16" Type="http://schemas.openxmlformats.org/officeDocument/2006/relationships/diagramColors" Target="../diagrams/colors2.xml"/><Relationship Id="rId20" Type="http://schemas.openxmlformats.org/officeDocument/2006/relationships/diagramQuickStyle" Target="../diagrams/quickStyle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11" Type="http://schemas.openxmlformats.org/officeDocument/2006/relationships/image" Target="../media/image5.png"/><Relationship Id="rId24" Type="http://schemas.openxmlformats.org/officeDocument/2006/relationships/diagramLayout" Target="../diagrams/layout4.xml"/><Relationship Id="rId5" Type="http://schemas.openxmlformats.org/officeDocument/2006/relationships/image" Target="../media/image2.png"/><Relationship Id="rId15" Type="http://schemas.openxmlformats.org/officeDocument/2006/relationships/diagramQuickStyle" Target="../diagrams/quickStyle2.xml"/><Relationship Id="rId23" Type="http://schemas.openxmlformats.org/officeDocument/2006/relationships/diagramData" Target="../diagrams/data4.xml"/><Relationship Id="rId10" Type="http://schemas.microsoft.com/office/2007/relationships/diagramDrawing" Target="../diagrams/drawing1.xml"/><Relationship Id="rId19" Type="http://schemas.openxmlformats.org/officeDocument/2006/relationships/diagramLayout" Target="../diagrams/layout3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Relationship Id="rId14" Type="http://schemas.openxmlformats.org/officeDocument/2006/relationships/diagramLayout" Target="../diagrams/layout2.xml"/><Relationship Id="rId22" Type="http://schemas.microsoft.com/office/2007/relationships/diagramDrawing" Target="../diagrams/drawing3.xml"/><Relationship Id="rId27" Type="http://schemas.microsoft.com/office/2007/relationships/diagramDrawing" Target="../diagrams/drawin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C72AFE7-3CBE-1BD8-1873-9140AFDF81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5" name="Imagen 4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76FE7B52-8452-A078-032D-CF212C38C9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AEBFEFB-5408-7A77-561B-F321DA456249}"/>
              </a:ext>
            </a:extLst>
          </p:cNvPr>
          <p:cNvSpPr txBox="1"/>
          <p:nvPr/>
        </p:nvSpPr>
        <p:spPr>
          <a:xfrm>
            <a:off x="957942" y="1480457"/>
            <a:ext cx="1056411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5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CONVOCATORIA NACIONAL DE PROYECTOS</a:t>
            </a:r>
            <a:r>
              <a:rPr lang="es-CL" sz="25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 DE INNOVACIÓN</a:t>
            </a:r>
          </a:p>
          <a:p>
            <a:pPr algn="ctr"/>
            <a:r>
              <a:rPr lang="es-CL" sz="25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INTERÉS PRIVADO</a:t>
            </a:r>
            <a:endParaRPr lang="es-MX" sz="2500" b="1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D18DC63-4223-0847-2617-E1A891E2589E}"/>
              </a:ext>
            </a:extLst>
          </p:cNvPr>
          <p:cNvSpPr txBox="1"/>
          <p:nvPr/>
        </p:nvSpPr>
        <p:spPr>
          <a:xfrm>
            <a:off x="3466113" y="4131048"/>
            <a:ext cx="5259773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500" b="1" cap="all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Formato de presentación</a:t>
            </a:r>
          </a:p>
          <a:p>
            <a:pPr algn="ctr"/>
            <a:endParaRPr lang="es-MX" sz="2500" b="1" cap="all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ctr"/>
            <a:r>
              <a:rPr lang="es-MX" sz="2500" b="1" cap="all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2026</a:t>
            </a:r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B3FE237C-96E8-61B9-6772-C0F03EC5C92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3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>
            <a:extLst>
              <a:ext uri="{FF2B5EF4-FFF2-40B4-BE49-F238E27FC236}">
                <a16:creationId xmlns:a16="http://schemas.microsoft.com/office/drawing/2014/main" id="{A637725B-5DD8-805A-8911-1A9BB480634A}"/>
              </a:ext>
            </a:extLst>
          </p:cNvPr>
          <p:cNvSpPr txBox="1"/>
          <p:nvPr/>
        </p:nvSpPr>
        <p:spPr>
          <a:xfrm>
            <a:off x="326481" y="474139"/>
            <a:ext cx="7650176" cy="228508"/>
          </a:xfrm>
          <a:prstGeom prst="rect">
            <a:avLst/>
          </a:prstGeom>
        </p:spPr>
        <p:txBody>
          <a:bodyPr vert="horz" wrap="square" lIns="0" tIns="12049" rIns="0" bIns="0" rtlCol="0">
            <a:spAutoFit/>
          </a:bodyPr>
          <a:lstStyle/>
          <a:p>
            <a:pPr marL="8926">
              <a:spcBef>
                <a:spcPts val="95"/>
              </a:spcBef>
            </a:pPr>
            <a:r>
              <a:rPr lang="es-MX" sz="1406" b="1" dirty="0">
                <a:solidFill>
                  <a:srgbClr val="073B5A"/>
                </a:solidFill>
                <a:latin typeface="Montserrat" panose="00000500000000000000" pitchFamily="2" charset="0"/>
                <a:cs typeface="Montserrat Thin"/>
              </a:rPr>
              <a:t>INSTRUCCIONES GENERALES</a:t>
            </a:r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id="{36009A3E-1BE2-E772-F7DA-B8F21F74F826}"/>
              </a:ext>
            </a:extLst>
          </p:cNvPr>
          <p:cNvSpPr/>
          <p:nvPr/>
        </p:nvSpPr>
        <p:spPr>
          <a:xfrm>
            <a:off x="326481" y="739123"/>
            <a:ext cx="1818090" cy="0"/>
          </a:xfrm>
          <a:custGeom>
            <a:avLst/>
            <a:gdLst/>
            <a:ahLst/>
            <a:cxnLst/>
            <a:rect l="l" t="t" r="r" b="b"/>
            <a:pathLst>
              <a:path w="2586990">
                <a:moveTo>
                  <a:pt x="0" y="0"/>
                </a:moveTo>
                <a:lnTo>
                  <a:pt x="2586812" y="0"/>
                </a:lnTo>
              </a:path>
            </a:pathLst>
          </a:custGeom>
          <a:ln w="23596">
            <a:solidFill>
              <a:srgbClr val="E09113"/>
            </a:solidFill>
          </a:ln>
        </p:spPr>
        <p:txBody>
          <a:bodyPr wrap="square" lIns="0" tIns="0" rIns="0" bIns="0" rtlCol="0"/>
          <a:lstStyle/>
          <a:p>
            <a:endParaRPr sz="1265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82779CE9-7398-D97B-6109-B0E99C4BBE8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ED5F63B-2376-C115-F601-BA919D68DE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8" name="Imagen 7" descr="Diagrama de Venn&#10;&#10;Descripción generada automáticamente">
            <a:extLst>
              <a:ext uri="{FF2B5EF4-FFF2-40B4-BE49-F238E27FC236}">
                <a16:creationId xmlns:a16="http://schemas.microsoft.com/office/drawing/2014/main" id="{9C6F956E-E42D-4730-8A48-347D282FB1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5" y="275311"/>
            <a:ext cx="181506" cy="90093"/>
          </a:xfrm>
          <a:prstGeom prst="rect">
            <a:avLst/>
          </a:prstGeom>
        </p:spPr>
      </p:pic>
      <p:pic>
        <p:nvPicPr>
          <p:cNvPr id="9" name="Imagen 8" descr="Diagrama de Venn&#10;&#10;Descripción generada automáticamente">
            <a:extLst>
              <a:ext uri="{FF2B5EF4-FFF2-40B4-BE49-F238E27FC236}">
                <a16:creationId xmlns:a16="http://schemas.microsoft.com/office/drawing/2014/main" id="{708C04A7-7270-5B60-70BD-2D2C0C28C7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71" y="273917"/>
            <a:ext cx="181506" cy="90093"/>
          </a:xfrm>
          <a:prstGeom prst="rect">
            <a:avLst/>
          </a:prstGeom>
        </p:spPr>
      </p:pic>
      <p:pic>
        <p:nvPicPr>
          <p:cNvPr id="10" name="Imagen 9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151E51C4-FFD7-F3D2-271B-BC7281E408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7985FDA8-F431-975C-AC43-6D164185A1E1}"/>
              </a:ext>
            </a:extLst>
          </p:cNvPr>
          <p:cNvSpPr txBox="1"/>
          <p:nvPr/>
        </p:nvSpPr>
        <p:spPr>
          <a:xfrm>
            <a:off x="232089" y="826350"/>
            <a:ext cx="1172782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MX" sz="1400" b="1" cap="all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Presentación: </a:t>
            </a:r>
          </a:p>
          <a:p>
            <a:pPr algn="just"/>
            <a:endParaRPr lang="es-MX" sz="1400" b="1" cap="all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just"/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La presentación </a:t>
            </a:r>
            <a:r>
              <a:rPr lang="es-MX" sz="1400" dirty="0">
                <a:solidFill>
                  <a:srgbClr val="073B5A"/>
                </a:solidFill>
                <a:latin typeface="Montserrat" panose="00000500000000000000" pitchFamily="2" charset="0"/>
              </a:rPr>
              <a:t>se</a:t>
            </a: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 debe ajustar al formato entregado por FIA de acuerdo con el contenido y número de láminas indicadas, considerando una duración máxima de exposición de 5 minutos. Cabe señalar, que en cada una de las 5 láminas se presentan referencias en cursiva a modo de orientación del contenido, las cuales pueden ser eliminadas por el postulante.</a:t>
            </a:r>
          </a:p>
          <a:p>
            <a:pPr algn="just"/>
            <a:endParaRPr lang="es-MX" sz="14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just"/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Se debe priorizar que la presentación y exposición tenga claridad, fluidez y estar estructurada respecto de lo que se pretende realizar en la propuesta, abordando todos los aspectos claves del perfil y su concordancia con la información presentada en el Formulario de postulación online de la </a:t>
            </a:r>
            <a:r>
              <a:rPr lang="es-MX" sz="1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“Convocatoria Nacional de proyectos de innovación de interés privado” (todas sus líneas).</a:t>
            </a:r>
          </a:p>
          <a:p>
            <a:pPr algn="just"/>
            <a:endParaRPr lang="es-MX" sz="14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just"/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Además, se solicita que el contenido de las láminas sea legible, con figuras y/o diagramas, texto y contraste adecuados para que el comité de evaluación técnica tenga una correcta comprensión de lo expuesto, utilizando capacidad de síntesis que permita mantener la atención e interés de los miembros del comité.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5CC2ADE-7251-0253-E579-E77192EE1541}"/>
              </a:ext>
            </a:extLst>
          </p:cNvPr>
          <p:cNvSpPr txBox="1"/>
          <p:nvPr/>
        </p:nvSpPr>
        <p:spPr>
          <a:xfrm>
            <a:off x="239486" y="4089696"/>
            <a:ext cx="117278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2"/>
            </a:pPr>
            <a:r>
              <a:rPr lang="es-MX" sz="1400" b="1" cap="all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Etapa de preguntas</a:t>
            </a:r>
          </a:p>
          <a:p>
            <a:pPr algn="just"/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Luego de la exposición, el Comité Técnico de FIA realizará consultas al expositor. Las respuestas a las preguntas deben ser claras, directas y breves.</a:t>
            </a:r>
          </a:p>
          <a:p>
            <a:pPr algn="just"/>
            <a:endParaRPr lang="es-MX" sz="1400" cap="all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es-MX" sz="1400" b="1" cap="all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Evaluación del comité DE ADMISIÓN TÉCNICA </a:t>
            </a:r>
          </a:p>
          <a:p>
            <a:pPr algn="just"/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Terminado el proceso de preguntas, el expositor se deberá retirar (será desconectado), dejando que el comité evalué su presentación y delibere respecto de la pertinencia técnica de la propuesta. </a:t>
            </a:r>
            <a:endParaRPr lang="es-MX" sz="1400" b="1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just"/>
            <a:endParaRPr lang="es-MX" sz="14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23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B4AA-352B-6E3D-C548-B754BE91F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>
            <a:extLst>
              <a:ext uri="{FF2B5EF4-FFF2-40B4-BE49-F238E27FC236}">
                <a16:creationId xmlns:a16="http://schemas.microsoft.com/office/drawing/2014/main" id="{1270EE88-AE34-1A87-B8FD-1A8278D514C9}"/>
              </a:ext>
            </a:extLst>
          </p:cNvPr>
          <p:cNvSpPr txBox="1"/>
          <p:nvPr/>
        </p:nvSpPr>
        <p:spPr>
          <a:xfrm>
            <a:off x="326481" y="474139"/>
            <a:ext cx="7650176" cy="228508"/>
          </a:xfrm>
          <a:prstGeom prst="rect">
            <a:avLst/>
          </a:prstGeom>
        </p:spPr>
        <p:txBody>
          <a:bodyPr vert="horz" wrap="square" lIns="0" tIns="12049" rIns="0" bIns="0" rtlCol="0">
            <a:spAutoFit/>
          </a:bodyPr>
          <a:lstStyle/>
          <a:p>
            <a:pPr marL="8926">
              <a:spcBef>
                <a:spcPts val="95"/>
              </a:spcBef>
            </a:pPr>
            <a:r>
              <a:rPr lang="es-MX" sz="1406" b="1" dirty="0">
                <a:solidFill>
                  <a:srgbClr val="073B5A"/>
                </a:solidFill>
                <a:latin typeface="Montserrat" panose="00000500000000000000" pitchFamily="2" charset="0"/>
                <a:cs typeface="Montserrat Thin"/>
              </a:rPr>
              <a:t>INSTRUCCIONES GENERALES</a:t>
            </a:r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id="{B2034F01-6B01-7FB4-6266-700812CC9D0A}"/>
              </a:ext>
            </a:extLst>
          </p:cNvPr>
          <p:cNvSpPr/>
          <p:nvPr/>
        </p:nvSpPr>
        <p:spPr>
          <a:xfrm>
            <a:off x="326481" y="739123"/>
            <a:ext cx="1818090" cy="0"/>
          </a:xfrm>
          <a:custGeom>
            <a:avLst/>
            <a:gdLst/>
            <a:ahLst/>
            <a:cxnLst/>
            <a:rect l="l" t="t" r="r" b="b"/>
            <a:pathLst>
              <a:path w="2586990">
                <a:moveTo>
                  <a:pt x="0" y="0"/>
                </a:moveTo>
                <a:lnTo>
                  <a:pt x="2586812" y="0"/>
                </a:lnTo>
              </a:path>
            </a:pathLst>
          </a:custGeom>
          <a:ln w="23596">
            <a:solidFill>
              <a:srgbClr val="E09113"/>
            </a:solidFill>
          </a:ln>
        </p:spPr>
        <p:txBody>
          <a:bodyPr wrap="square" lIns="0" tIns="0" rIns="0" bIns="0" rtlCol="0"/>
          <a:lstStyle/>
          <a:p>
            <a:endParaRPr sz="1265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FF2175A8-7302-8AF7-8C9D-3C7877C8FE2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386340E-4086-D6D8-A155-ECCBBE9F05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8" name="Imagen 7" descr="Diagrama de Venn&#10;&#10;Descripción generada automáticamente">
            <a:extLst>
              <a:ext uri="{FF2B5EF4-FFF2-40B4-BE49-F238E27FC236}">
                <a16:creationId xmlns:a16="http://schemas.microsoft.com/office/drawing/2014/main" id="{9D0C008D-9092-AB1F-B377-4CCDC191B5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5" y="275311"/>
            <a:ext cx="181506" cy="90093"/>
          </a:xfrm>
          <a:prstGeom prst="rect">
            <a:avLst/>
          </a:prstGeom>
        </p:spPr>
      </p:pic>
      <p:pic>
        <p:nvPicPr>
          <p:cNvPr id="9" name="Imagen 8" descr="Diagrama de Venn&#10;&#10;Descripción generada automáticamente">
            <a:extLst>
              <a:ext uri="{FF2B5EF4-FFF2-40B4-BE49-F238E27FC236}">
                <a16:creationId xmlns:a16="http://schemas.microsoft.com/office/drawing/2014/main" id="{7BBE2EDF-056C-CE7E-4E90-9D6D2FB465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71" y="273917"/>
            <a:ext cx="181506" cy="90093"/>
          </a:xfrm>
          <a:prstGeom prst="rect">
            <a:avLst/>
          </a:prstGeom>
        </p:spPr>
      </p:pic>
      <p:pic>
        <p:nvPicPr>
          <p:cNvPr id="10" name="Imagen 9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ECD080EF-2138-A920-EDBD-DA1472B59A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A1C09C6-2AC3-0935-06B7-BDC3114C85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5926259"/>
              </p:ext>
            </p:extLst>
          </p:nvPr>
        </p:nvGraphicFramePr>
        <p:xfrm>
          <a:off x="1851005" y="1025956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A9D228D8-9643-8458-5579-3FD71B0D3BBF}"/>
              </a:ext>
            </a:extLst>
          </p:cNvPr>
          <p:cNvSpPr txBox="1"/>
          <p:nvPr/>
        </p:nvSpPr>
        <p:spPr>
          <a:xfrm>
            <a:off x="2030817" y="4067111"/>
            <a:ext cx="22420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i="0" u="none" strike="noStrike" baseline="0" dirty="0">
                <a:solidFill>
                  <a:srgbClr val="073B5A"/>
                </a:solidFill>
                <a:latin typeface="Montserrat" panose="00000500000000000000" pitchFamily="2" charset="0"/>
              </a:rPr>
              <a:t>Presentación de la propuesta</a:t>
            </a:r>
            <a:endParaRPr lang="es-CL" dirty="0">
              <a:solidFill>
                <a:srgbClr val="073B5A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BE1E8C1-664B-DEE5-F107-8A7029D7453D}"/>
              </a:ext>
            </a:extLst>
          </p:cNvPr>
          <p:cNvSpPr txBox="1"/>
          <p:nvPr/>
        </p:nvSpPr>
        <p:spPr>
          <a:xfrm>
            <a:off x="4713928" y="4092400"/>
            <a:ext cx="25530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1800" b="1" i="0" u="none" strike="noStrike" baseline="0" dirty="0">
                <a:solidFill>
                  <a:srgbClr val="073B5A"/>
                </a:solidFill>
                <a:latin typeface="Montserrat" panose="00000500000000000000" pitchFamily="2" charset="0"/>
              </a:rPr>
              <a:t>Consultas del Comité</a:t>
            </a:r>
            <a:endParaRPr lang="es-CL" dirty="0">
              <a:solidFill>
                <a:srgbClr val="073B5A"/>
              </a:solidFill>
              <a:latin typeface="Montserrat" panose="00000500000000000000" pitchFamily="2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EC01ABF-44D4-BA9C-89BB-71886352FB3E}"/>
              </a:ext>
            </a:extLst>
          </p:cNvPr>
          <p:cNvSpPr txBox="1"/>
          <p:nvPr/>
        </p:nvSpPr>
        <p:spPr>
          <a:xfrm>
            <a:off x="7639754" y="4031852"/>
            <a:ext cx="20419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1800" b="1" i="0" u="none" strike="noStrike" baseline="0" dirty="0">
                <a:solidFill>
                  <a:srgbClr val="073B5A"/>
                </a:solidFill>
                <a:latin typeface="Montserrat" panose="00000500000000000000" pitchFamily="2" charset="0"/>
              </a:rPr>
              <a:t>Pertinencia técnica de la propuesta</a:t>
            </a:r>
            <a:endParaRPr lang="es-CL" dirty="0">
              <a:solidFill>
                <a:srgbClr val="073B5A"/>
              </a:solidFill>
              <a:latin typeface="Montserrat" panose="00000500000000000000" pitchFamily="2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FE6ACD6-8613-E89D-5021-B3CBB7A062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33992" y="2493826"/>
            <a:ext cx="1495216" cy="1356484"/>
          </a:xfrm>
          <a:prstGeom prst="rect">
            <a:avLst/>
          </a:prstGeom>
        </p:spPr>
      </p:pic>
      <p:pic>
        <p:nvPicPr>
          <p:cNvPr id="15" name="Imagen 14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EE8E3678-708B-DB20-3430-1A04933287C3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22199" t="35355" r="74380" b="55754"/>
          <a:stretch/>
        </p:blipFill>
        <p:spPr bwMode="auto">
          <a:xfrm>
            <a:off x="5127906" y="2592591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18" name="Shape 625">
            <a:extLst>
              <a:ext uri="{FF2B5EF4-FFF2-40B4-BE49-F238E27FC236}">
                <a16:creationId xmlns:a16="http://schemas.microsoft.com/office/drawing/2014/main" id="{969260A9-C769-1900-8C99-B702F5156E59}"/>
              </a:ext>
            </a:extLst>
          </p:cNvPr>
          <p:cNvGrpSpPr/>
          <p:nvPr/>
        </p:nvGrpSpPr>
        <p:grpSpPr>
          <a:xfrm>
            <a:off x="2708613" y="4738731"/>
            <a:ext cx="886415" cy="840487"/>
            <a:chOff x="6649150" y="309350"/>
            <a:chExt cx="395800" cy="395800"/>
          </a:xfrm>
          <a:solidFill>
            <a:schemeClr val="tx1"/>
          </a:solidFill>
        </p:grpSpPr>
        <p:sp>
          <p:nvSpPr>
            <p:cNvPr id="19" name="Shape 626">
              <a:extLst>
                <a:ext uri="{FF2B5EF4-FFF2-40B4-BE49-F238E27FC236}">
                  <a16:creationId xmlns:a16="http://schemas.microsoft.com/office/drawing/2014/main" id="{22D8E901-00AA-F0C7-7BA2-AB09C893E374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0" t="0" r="0" b="0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0" name="Shape 627">
              <a:extLst>
                <a:ext uri="{FF2B5EF4-FFF2-40B4-BE49-F238E27FC236}">
                  <a16:creationId xmlns:a16="http://schemas.microsoft.com/office/drawing/2014/main" id="{EA1E55D6-5E22-0553-E655-4DF65DE0DB0D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0" t="0" r="0" b="0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1" name="Shape 628">
              <a:extLst>
                <a:ext uri="{FF2B5EF4-FFF2-40B4-BE49-F238E27FC236}">
                  <a16:creationId xmlns:a16="http://schemas.microsoft.com/office/drawing/2014/main" id="{93C45F32-12AA-5070-D07D-3FE11EC873DC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0" t="0" r="0" b="0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2" name="Shape 629">
              <a:extLst>
                <a:ext uri="{FF2B5EF4-FFF2-40B4-BE49-F238E27FC236}">
                  <a16:creationId xmlns:a16="http://schemas.microsoft.com/office/drawing/2014/main" id="{2C0D0C61-202C-F6FB-9E9E-C6888DF0791F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3" name="Shape 630">
              <a:extLst>
                <a:ext uri="{FF2B5EF4-FFF2-40B4-BE49-F238E27FC236}">
                  <a16:creationId xmlns:a16="http://schemas.microsoft.com/office/drawing/2014/main" id="{A2170D19-1C88-BE0D-73D0-250C9C2B0EEE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4" name="Shape 631">
              <a:extLst>
                <a:ext uri="{FF2B5EF4-FFF2-40B4-BE49-F238E27FC236}">
                  <a16:creationId xmlns:a16="http://schemas.microsoft.com/office/drawing/2014/main" id="{EA17C8B7-5471-9490-16C1-A17CCD8CB7B9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5" name="Shape 632">
              <a:extLst>
                <a:ext uri="{FF2B5EF4-FFF2-40B4-BE49-F238E27FC236}">
                  <a16:creationId xmlns:a16="http://schemas.microsoft.com/office/drawing/2014/main" id="{E2CE2B6D-7039-728D-584E-A9B452D055B2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6" name="Shape 633">
              <a:extLst>
                <a:ext uri="{FF2B5EF4-FFF2-40B4-BE49-F238E27FC236}">
                  <a16:creationId xmlns:a16="http://schemas.microsoft.com/office/drawing/2014/main" id="{8FEEB907-10FE-81AA-3FFE-E012F0BC24DF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7" name="Shape 634">
              <a:extLst>
                <a:ext uri="{FF2B5EF4-FFF2-40B4-BE49-F238E27FC236}">
                  <a16:creationId xmlns:a16="http://schemas.microsoft.com/office/drawing/2014/main" id="{D957547A-BBDD-168B-B8B0-E994BA0F0940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8" name="Shape 635">
              <a:extLst>
                <a:ext uri="{FF2B5EF4-FFF2-40B4-BE49-F238E27FC236}">
                  <a16:creationId xmlns:a16="http://schemas.microsoft.com/office/drawing/2014/main" id="{D90D013F-7721-3371-BD5C-F84F586C118F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9" name="Shape 636">
              <a:extLst>
                <a:ext uri="{FF2B5EF4-FFF2-40B4-BE49-F238E27FC236}">
                  <a16:creationId xmlns:a16="http://schemas.microsoft.com/office/drawing/2014/main" id="{2883089D-F672-85C3-837A-B6C75410A3EB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0" name="Shape 637">
              <a:extLst>
                <a:ext uri="{FF2B5EF4-FFF2-40B4-BE49-F238E27FC236}">
                  <a16:creationId xmlns:a16="http://schemas.microsoft.com/office/drawing/2014/main" id="{11B3877F-58C8-B5E5-B2F9-D4D55881FEA0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1" name="Shape 638">
              <a:extLst>
                <a:ext uri="{FF2B5EF4-FFF2-40B4-BE49-F238E27FC236}">
                  <a16:creationId xmlns:a16="http://schemas.microsoft.com/office/drawing/2014/main" id="{90E8295B-E491-3172-6126-490EFFD37051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2" name="Shape 639">
              <a:extLst>
                <a:ext uri="{FF2B5EF4-FFF2-40B4-BE49-F238E27FC236}">
                  <a16:creationId xmlns:a16="http://schemas.microsoft.com/office/drawing/2014/main" id="{CCA673DC-9E85-CFFF-7ADA-D14864395BF8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3" name="Shape 640">
              <a:extLst>
                <a:ext uri="{FF2B5EF4-FFF2-40B4-BE49-F238E27FC236}">
                  <a16:creationId xmlns:a16="http://schemas.microsoft.com/office/drawing/2014/main" id="{7CD565CA-CA85-4AA0-2AB7-93ABA47A5240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4" name="Shape 641">
              <a:extLst>
                <a:ext uri="{FF2B5EF4-FFF2-40B4-BE49-F238E27FC236}">
                  <a16:creationId xmlns:a16="http://schemas.microsoft.com/office/drawing/2014/main" id="{4F46EA37-550A-D63D-2A15-A50306ECFBF2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5" name="Shape 642">
              <a:extLst>
                <a:ext uri="{FF2B5EF4-FFF2-40B4-BE49-F238E27FC236}">
                  <a16:creationId xmlns:a16="http://schemas.microsoft.com/office/drawing/2014/main" id="{8D32BABD-DD0B-6F5F-A850-EE0B9D30797E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6" name="Shape 643">
              <a:extLst>
                <a:ext uri="{FF2B5EF4-FFF2-40B4-BE49-F238E27FC236}">
                  <a16:creationId xmlns:a16="http://schemas.microsoft.com/office/drawing/2014/main" id="{1267B912-DA13-6228-0C57-C24926CE16A2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7" name="Shape 644">
              <a:extLst>
                <a:ext uri="{FF2B5EF4-FFF2-40B4-BE49-F238E27FC236}">
                  <a16:creationId xmlns:a16="http://schemas.microsoft.com/office/drawing/2014/main" id="{99B56CFE-7EDD-F211-B8F5-83B50EB0DFBC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8" name="Shape 645">
              <a:extLst>
                <a:ext uri="{FF2B5EF4-FFF2-40B4-BE49-F238E27FC236}">
                  <a16:creationId xmlns:a16="http://schemas.microsoft.com/office/drawing/2014/main" id="{1DD39C84-615B-6598-2368-651C96C14F5B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9" name="Shape 646">
              <a:extLst>
                <a:ext uri="{FF2B5EF4-FFF2-40B4-BE49-F238E27FC236}">
                  <a16:creationId xmlns:a16="http://schemas.microsoft.com/office/drawing/2014/main" id="{1639FC9C-FD09-65BC-7C1D-816EE8B80A35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0" name="Shape 647">
              <a:extLst>
                <a:ext uri="{FF2B5EF4-FFF2-40B4-BE49-F238E27FC236}">
                  <a16:creationId xmlns:a16="http://schemas.microsoft.com/office/drawing/2014/main" id="{851BE8F1-A9FF-0EBF-75FC-0E328C02DFBB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41" name="Shape 648">
              <a:extLst>
                <a:ext uri="{FF2B5EF4-FFF2-40B4-BE49-F238E27FC236}">
                  <a16:creationId xmlns:a16="http://schemas.microsoft.com/office/drawing/2014/main" id="{9BCBD835-5AA3-8AEF-BE29-B2FF215BF42D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28575" cap="rnd" cmpd="sng">
              <a:solidFill>
                <a:srgbClr val="073B5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</p:grpSp>
      <p:graphicFrame>
        <p:nvGraphicFramePr>
          <p:cNvPr id="42" name="Diagrama 41">
            <a:extLst>
              <a:ext uri="{FF2B5EF4-FFF2-40B4-BE49-F238E27FC236}">
                <a16:creationId xmlns:a16="http://schemas.microsoft.com/office/drawing/2014/main" id="{7B3012C0-4B3F-F1C8-D07B-2CC7D0A1A2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1734042"/>
              </p:ext>
            </p:extLst>
          </p:nvPr>
        </p:nvGraphicFramePr>
        <p:xfrm>
          <a:off x="1870194" y="105313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pic>
        <p:nvPicPr>
          <p:cNvPr id="43" name="Imagen 42">
            <a:extLst>
              <a:ext uri="{FF2B5EF4-FFF2-40B4-BE49-F238E27FC236}">
                <a16:creationId xmlns:a16="http://schemas.microsoft.com/office/drawing/2014/main" id="{07C360B2-F41D-7DF5-955C-C144658BFB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53181" y="2521005"/>
            <a:ext cx="1495216" cy="1356484"/>
          </a:xfrm>
          <a:prstGeom prst="rect">
            <a:avLst/>
          </a:prstGeom>
        </p:spPr>
      </p:pic>
      <p:pic>
        <p:nvPicPr>
          <p:cNvPr id="44" name="Imagen 43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4C5807B5-230A-6D44-3350-DFB45B21CBB8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22199" t="35355" r="74380" b="55754"/>
          <a:stretch/>
        </p:blipFill>
        <p:spPr bwMode="auto">
          <a:xfrm>
            <a:off x="5147095" y="2619770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46" name="Diagrama 45">
            <a:extLst>
              <a:ext uri="{FF2B5EF4-FFF2-40B4-BE49-F238E27FC236}">
                <a16:creationId xmlns:a16="http://schemas.microsoft.com/office/drawing/2014/main" id="{015771C1-3AB0-9F65-BB9C-AE335B84E1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3948427"/>
              </p:ext>
            </p:extLst>
          </p:nvPr>
        </p:nvGraphicFramePr>
        <p:xfrm>
          <a:off x="1932277" y="105313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pic>
        <p:nvPicPr>
          <p:cNvPr id="47" name="Imagen 46">
            <a:extLst>
              <a:ext uri="{FF2B5EF4-FFF2-40B4-BE49-F238E27FC236}">
                <a16:creationId xmlns:a16="http://schemas.microsoft.com/office/drawing/2014/main" id="{21122FD2-8705-977C-D15B-8F087BD1EE4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15264" y="2521005"/>
            <a:ext cx="1495216" cy="1356484"/>
          </a:xfrm>
          <a:prstGeom prst="rect">
            <a:avLst/>
          </a:prstGeom>
        </p:spPr>
      </p:pic>
      <p:pic>
        <p:nvPicPr>
          <p:cNvPr id="48" name="Imagen 47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444D8219-BCB4-268E-3536-6E551745EFB6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22199" t="35355" r="74380" b="55754"/>
          <a:stretch/>
        </p:blipFill>
        <p:spPr bwMode="auto">
          <a:xfrm>
            <a:off x="5147094" y="2619770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9" name="Imagen 48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FD1E0ACC-3B06-A6BD-B925-81E7D9B28364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1438" t="35353" r="65843" b="55755"/>
          <a:stretch/>
        </p:blipFill>
        <p:spPr bwMode="auto">
          <a:xfrm>
            <a:off x="7976657" y="2653589"/>
            <a:ext cx="1197437" cy="12588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0" name="Diagrama 49">
            <a:extLst>
              <a:ext uri="{FF2B5EF4-FFF2-40B4-BE49-F238E27FC236}">
                <a16:creationId xmlns:a16="http://schemas.microsoft.com/office/drawing/2014/main" id="{D3B284B8-B933-8286-7D19-79198372A5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326934"/>
              </p:ext>
            </p:extLst>
          </p:nvPr>
        </p:nvGraphicFramePr>
        <p:xfrm>
          <a:off x="1889383" y="105313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pic>
        <p:nvPicPr>
          <p:cNvPr id="51" name="Imagen 50">
            <a:extLst>
              <a:ext uri="{FF2B5EF4-FFF2-40B4-BE49-F238E27FC236}">
                <a16:creationId xmlns:a16="http://schemas.microsoft.com/office/drawing/2014/main" id="{8ADD27B4-CEA0-AEBD-609C-4958CF880D50}"/>
              </a:ext>
            </a:extLst>
          </p:cNvPr>
          <p:cNvPicPr>
            <a:picLocks noChangeAspect="1"/>
          </p:cNvPicPr>
          <p:nvPr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10286" y="2446791"/>
            <a:ext cx="1784567" cy="1618988"/>
          </a:xfrm>
          <a:prstGeom prst="rect">
            <a:avLst/>
          </a:prstGeom>
        </p:spPr>
      </p:pic>
      <p:sp>
        <p:nvSpPr>
          <p:cNvPr id="52" name="CuadroTexto 51">
            <a:extLst>
              <a:ext uri="{FF2B5EF4-FFF2-40B4-BE49-F238E27FC236}">
                <a16:creationId xmlns:a16="http://schemas.microsoft.com/office/drawing/2014/main" id="{35BD0F84-6B30-E88F-98C7-C10FFCE1CD48}"/>
              </a:ext>
            </a:extLst>
          </p:cNvPr>
          <p:cNvSpPr txBox="1"/>
          <p:nvPr/>
        </p:nvSpPr>
        <p:spPr>
          <a:xfrm>
            <a:off x="2144571" y="5658054"/>
            <a:ext cx="204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1800" b="1" i="0" u="none" strike="noStrike" baseline="0" dirty="0">
                <a:solidFill>
                  <a:srgbClr val="073B5A"/>
                </a:solidFill>
                <a:latin typeface="Montserrat" panose="00000500000000000000" pitchFamily="2" charset="0"/>
              </a:rPr>
              <a:t>5 minutos</a:t>
            </a:r>
            <a:endParaRPr lang="es-CL" dirty="0">
              <a:solidFill>
                <a:srgbClr val="073B5A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99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988BC-0F23-FE35-2AE5-56DEB10D7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>
            <a:extLst>
              <a:ext uri="{FF2B5EF4-FFF2-40B4-BE49-F238E27FC236}">
                <a16:creationId xmlns:a16="http://schemas.microsoft.com/office/drawing/2014/main" id="{800F4571-B6A1-65B9-E68E-8E8548E4B3BC}"/>
              </a:ext>
            </a:extLst>
          </p:cNvPr>
          <p:cNvSpPr txBox="1"/>
          <p:nvPr/>
        </p:nvSpPr>
        <p:spPr>
          <a:xfrm>
            <a:off x="326481" y="474139"/>
            <a:ext cx="7650176" cy="228508"/>
          </a:xfrm>
          <a:prstGeom prst="rect">
            <a:avLst/>
          </a:prstGeom>
        </p:spPr>
        <p:txBody>
          <a:bodyPr vert="horz" wrap="square" lIns="0" tIns="12049" rIns="0" bIns="0" rtlCol="0">
            <a:spAutoFit/>
          </a:bodyPr>
          <a:lstStyle/>
          <a:p>
            <a:pPr marL="8926">
              <a:spcBef>
                <a:spcPts val="95"/>
              </a:spcBef>
            </a:pPr>
            <a:r>
              <a:rPr lang="es-MX" sz="1406" b="1" dirty="0">
                <a:solidFill>
                  <a:srgbClr val="073B5A"/>
                </a:solidFill>
                <a:latin typeface="Montserrat" panose="00000500000000000000" pitchFamily="2" charset="0"/>
                <a:cs typeface="Montserrat Thin"/>
              </a:rPr>
              <a:t>CONTENIDO</a:t>
            </a:r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id="{C49841E8-BD34-30F0-D62F-D33A52307D7F}"/>
              </a:ext>
            </a:extLst>
          </p:cNvPr>
          <p:cNvSpPr/>
          <p:nvPr/>
        </p:nvSpPr>
        <p:spPr>
          <a:xfrm>
            <a:off x="326481" y="739123"/>
            <a:ext cx="1818090" cy="0"/>
          </a:xfrm>
          <a:custGeom>
            <a:avLst/>
            <a:gdLst/>
            <a:ahLst/>
            <a:cxnLst/>
            <a:rect l="l" t="t" r="r" b="b"/>
            <a:pathLst>
              <a:path w="2586990">
                <a:moveTo>
                  <a:pt x="0" y="0"/>
                </a:moveTo>
                <a:lnTo>
                  <a:pt x="2586812" y="0"/>
                </a:lnTo>
              </a:path>
            </a:pathLst>
          </a:custGeom>
          <a:ln w="23596">
            <a:solidFill>
              <a:srgbClr val="E09113"/>
            </a:solidFill>
          </a:ln>
        </p:spPr>
        <p:txBody>
          <a:bodyPr wrap="square" lIns="0" tIns="0" rIns="0" bIns="0" rtlCol="0"/>
          <a:lstStyle/>
          <a:p>
            <a:endParaRPr sz="1265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EB9C9E71-7D24-08A0-B2D3-87D545EA6A2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2E32D7C-FAD3-9D4B-00E8-25238E2247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8" name="Imagen 7" descr="Diagrama de Venn&#10;&#10;Descripción generada automáticamente">
            <a:extLst>
              <a:ext uri="{FF2B5EF4-FFF2-40B4-BE49-F238E27FC236}">
                <a16:creationId xmlns:a16="http://schemas.microsoft.com/office/drawing/2014/main" id="{6A407F0E-4114-3F52-F398-00FFD3B6A0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5" y="275311"/>
            <a:ext cx="181506" cy="90093"/>
          </a:xfrm>
          <a:prstGeom prst="rect">
            <a:avLst/>
          </a:prstGeom>
        </p:spPr>
      </p:pic>
      <p:pic>
        <p:nvPicPr>
          <p:cNvPr id="9" name="Imagen 8" descr="Diagrama de Venn&#10;&#10;Descripción generada automáticamente">
            <a:extLst>
              <a:ext uri="{FF2B5EF4-FFF2-40B4-BE49-F238E27FC236}">
                <a16:creationId xmlns:a16="http://schemas.microsoft.com/office/drawing/2014/main" id="{B31F15FE-8F3A-11A9-DEA5-8ACA735582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71" y="273917"/>
            <a:ext cx="181506" cy="90093"/>
          </a:xfrm>
          <a:prstGeom prst="rect">
            <a:avLst/>
          </a:prstGeom>
        </p:spPr>
      </p:pic>
      <p:pic>
        <p:nvPicPr>
          <p:cNvPr id="10" name="Imagen 9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1477A523-A7F6-3959-FFCC-C9E7D458D0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C0F328AE-60AF-B47F-5E45-59ED588D7B6C}"/>
              </a:ext>
            </a:extLst>
          </p:cNvPr>
          <p:cNvSpPr txBox="1"/>
          <p:nvPr/>
        </p:nvSpPr>
        <p:spPr>
          <a:xfrm>
            <a:off x="232089" y="826350"/>
            <a:ext cx="11727821" cy="441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Lámina 1: 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Antecedentes generales</a:t>
            </a:r>
            <a:endParaRPr lang="es-MX" sz="2400" b="1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Lámina 2: 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Problema u oportunidad productiva o de mercado y solución propuesta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Lámina 3: 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Estado actual de desarrollo de la innovación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Lámina 4: 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Implementación productiva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Lámina 5</a:t>
            </a:r>
            <a:r>
              <a:rPr lang="es-MX" sz="2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: Impacto esperado</a:t>
            </a:r>
          </a:p>
        </p:txBody>
      </p:sp>
    </p:spTree>
    <p:extLst>
      <p:ext uri="{BB962C8B-B14F-4D97-AF65-F5344CB8AC3E}">
        <p14:creationId xmlns:p14="http://schemas.microsoft.com/office/powerpoint/2010/main" val="418869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8A329-1CE7-0848-2AA0-027810F8F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>
            <a:extLst>
              <a:ext uri="{FF2B5EF4-FFF2-40B4-BE49-F238E27FC236}">
                <a16:creationId xmlns:a16="http://schemas.microsoft.com/office/drawing/2014/main" id="{B7A016A0-FD8E-8691-5091-38AE0154439C}"/>
              </a:ext>
            </a:extLst>
          </p:cNvPr>
          <p:cNvSpPr txBox="1"/>
          <p:nvPr/>
        </p:nvSpPr>
        <p:spPr>
          <a:xfrm>
            <a:off x="326481" y="474139"/>
            <a:ext cx="7650176" cy="228508"/>
          </a:xfrm>
          <a:prstGeom prst="rect">
            <a:avLst/>
          </a:prstGeom>
        </p:spPr>
        <p:txBody>
          <a:bodyPr vert="horz" wrap="square" lIns="0" tIns="12049" rIns="0" bIns="0" rtlCol="0">
            <a:spAutoFit/>
          </a:bodyPr>
          <a:lstStyle/>
          <a:p>
            <a:pPr marL="8926">
              <a:spcBef>
                <a:spcPts val="95"/>
              </a:spcBef>
            </a:pPr>
            <a:r>
              <a:rPr lang="es-MX" sz="1406" b="1" cap="all" dirty="0">
                <a:solidFill>
                  <a:srgbClr val="073B5A"/>
                </a:solidFill>
                <a:latin typeface="Montserrat" panose="00000500000000000000" pitchFamily="2" charset="0"/>
                <a:cs typeface="Montserrat Thin"/>
              </a:rPr>
              <a:t>Antecedentes generales</a:t>
            </a:r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id="{25A78D29-C14B-17BA-430F-EEE4449FA5E1}"/>
              </a:ext>
            </a:extLst>
          </p:cNvPr>
          <p:cNvSpPr/>
          <p:nvPr/>
        </p:nvSpPr>
        <p:spPr>
          <a:xfrm>
            <a:off x="326481" y="739123"/>
            <a:ext cx="1818090" cy="0"/>
          </a:xfrm>
          <a:custGeom>
            <a:avLst/>
            <a:gdLst/>
            <a:ahLst/>
            <a:cxnLst/>
            <a:rect l="l" t="t" r="r" b="b"/>
            <a:pathLst>
              <a:path w="2586990">
                <a:moveTo>
                  <a:pt x="0" y="0"/>
                </a:moveTo>
                <a:lnTo>
                  <a:pt x="2586812" y="0"/>
                </a:lnTo>
              </a:path>
            </a:pathLst>
          </a:custGeom>
          <a:ln w="23596">
            <a:solidFill>
              <a:srgbClr val="E09113"/>
            </a:solidFill>
          </a:ln>
        </p:spPr>
        <p:txBody>
          <a:bodyPr wrap="square" lIns="0" tIns="0" rIns="0" bIns="0" rtlCol="0"/>
          <a:lstStyle/>
          <a:p>
            <a:endParaRPr sz="1265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095C2D17-6E23-18F1-428D-2098CA9BD4D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07C4709-9891-4FFA-3C9F-7E707DD4EB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8" name="Imagen 7" descr="Diagrama de Venn&#10;&#10;Descripción generada automáticamente">
            <a:extLst>
              <a:ext uri="{FF2B5EF4-FFF2-40B4-BE49-F238E27FC236}">
                <a16:creationId xmlns:a16="http://schemas.microsoft.com/office/drawing/2014/main" id="{ED48AE96-FD8B-1B3F-34FE-505CBE144E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5" y="275311"/>
            <a:ext cx="181506" cy="90093"/>
          </a:xfrm>
          <a:prstGeom prst="rect">
            <a:avLst/>
          </a:prstGeom>
        </p:spPr>
      </p:pic>
      <p:pic>
        <p:nvPicPr>
          <p:cNvPr id="9" name="Imagen 8" descr="Diagrama de Venn&#10;&#10;Descripción generada automáticamente">
            <a:extLst>
              <a:ext uri="{FF2B5EF4-FFF2-40B4-BE49-F238E27FC236}">
                <a16:creationId xmlns:a16="http://schemas.microsoft.com/office/drawing/2014/main" id="{FC883C00-25CE-A653-CD81-0E8D5356CF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71" y="273917"/>
            <a:ext cx="181506" cy="90093"/>
          </a:xfrm>
          <a:prstGeom prst="rect">
            <a:avLst/>
          </a:prstGeom>
        </p:spPr>
      </p:pic>
      <p:pic>
        <p:nvPicPr>
          <p:cNvPr id="10" name="Imagen 9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55429FFD-4A0A-06D4-D393-DB784159C6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5D2A8D83-D62F-6814-840F-7465675BF781}"/>
              </a:ext>
            </a:extLst>
          </p:cNvPr>
          <p:cNvSpPr txBox="1"/>
          <p:nvPr/>
        </p:nvSpPr>
        <p:spPr>
          <a:xfrm>
            <a:off x="361016" y="1169741"/>
            <a:ext cx="113955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Título de la propuesta</a:t>
            </a:r>
          </a:p>
          <a:p>
            <a:pPr algn="just"/>
            <a:endParaRPr lang="es-MX" sz="28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just"/>
            <a:endParaRPr lang="es-MX" sz="28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just"/>
            <a:endParaRPr lang="es-MX" sz="28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just"/>
            <a:endParaRPr lang="es-MX" sz="28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</a:endParaRPr>
          </a:p>
          <a:p>
            <a:pPr algn="just"/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Nombre del ejecutor:</a:t>
            </a:r>
          </a:p>
          <a:p>
            <a:pPr algn="just"/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Nombre de los asociados:</a:t>
            </a:r>
          </a:p>
          <a:p>
            <a:pPr algn="just"/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Nombre del expositor y rol en la propuesta:</a:t>
            </a:r>
          </a:p>
          <a:p>
            <a:pPr algn="just"/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Región de ejecución:</a:t>
            </a:r>
          </a:p>
          <a:p>
            <a:pPr algn="just"/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Período de ejecución:</a:t>
            </a:r>
          </a:p>
        </p:txBody>
      </p:sp>
    </p:spTree>
    <p:extLst>
      <p:ext uri="{BB962C8B-B14F-4D97-AF65-F5344CB8AC3E}">
        <p14:creationId xmlns:p14="http://schemas.microsoft.com/office/powerpoint/2010/main" val="1750432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5AA42-8BC1-2F27-359E-A1C2420C4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>
            <a:extLst>
              <a:ext uri="{FF2B5EF4-FFF2-40B4-BE49-F238E27FC236}">
                <a16:creationId xmlns:a16="http://schemas.microsoft.com/office/drawing/2014/main" id="{3E6D0560-2B73-1DE2-8045-554973ACE86C}"/>
              </a:ext>
            </a:extLst>
          </p:cNvPr>
          <p:cNvSpPr txBox="1"/>
          <p:nvPr/>
        </p:nvSpPr>
        <p:spPr>
          <a:xfrm>
            <a:off x="326481" y="474139"/>
            <a:ext cx="10145576" cy="228508"/>
          </a:xfrm>
          <a:prstGeom prst="rect">
            <a:avLst/>
          </a:prstGeom>
        </p:spPr>
        <p:txBody>
          <a:bodyPr vert="horz" wrap="square" lIns="0" tIns="12049" rIns="0" bIns="0" rtlCol="0">
            <a:spAutoFit/>
          </a:bodyPr>
          <a:lstStyle/>
          <a:p>
            <a:pPr marL="8926">
              <a:spcBef>
                <a:spcPts val="95"/>
              </a:spcBef>
            </a:pPr>
            <a:r>
              <a:rPr lang="es-MX" sz="1406" b="1" cap="all" dirty="0">
                <a:solidFill>
                  <a:srgbClr val="073B5A"/>
                </a:solidFill>
                <a:latin typeface="Montserrat" panose="00000500000000000000" pitchFamily="2" charset="0"/>
                <a:cs typeface="Montserrat Thin"/>
              </a:rPr>
              <a:t>Problema u oportunidad productiva o de mercado y solución propuesta</a:t>
            </a:r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id="{29F82176-990B-9CCF-692D-DF653F6F81EC}"/>
              </a:ext>
            </a:extLst>
          </p:cNvPr>
          <p:cNvSpPr/>
          <p:nvPr/>
        </p:nvSpPr>
        <p:spPr>
          <a:xfrm>
            <a:off x="326481" y="739123"/>
            <a:ext cx="1818090" cy="0"/>
          </a:xfrm>
          <a:custGeom>
            <a:avLst/>
            <a:gdLst/>
            <a:ahLst/>
            <a:cxnLst/>
            <a:rect l="l" t="t" r="r" b="b"/>
            <a:pathLst>
              <a:path w="2586990">
                <a:moveTo>
                  <a:pt x="0" y="0"/>
                </a:moveTo>
                <a:lnTo>
                  <a:pt x="2586812" y="0"/>
                </a:lnTo>
              </a:path>
            </a:pathLst>
          </a:custGeom>
          <a:ln w="23596">
            <a:solidFill>
              <a:srgbClr val="E09113"/>
            </a:solidFill>
          </a:ln>
        </p:spPr>
        <p:txBody>
          <a:bodyPr wrap="square" lIns="0" tIns="0" rIns="0" bIns="0" rtlCol="0"/>
          <a:lstStyle/>
          <a:p>
            <a:endParaRPr sz="1265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A9E3CE4D-BE9C-F11C-198B-3C50022C791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263701F-D9D9-286D-6E57-05E98CDEA5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8" name="Imagen 7" descr="Diagrama de Venn&#10;&#10;Descripción generada automáticamente">
            <a:extLst>
              <a:ext uri="{FF2B5EF4-FFF2-40B4-BE49-F238E27FC236}">
                <a16:creationId xmlns:a16="http://schemas.microsoft.com/office/drawing/2014/main" id="{CB604BF8-0942-4AC7-2B92-C0FC6A3650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5" y="275311"/>
            <a:ext cx="181506" cy="90093"/>
          </a:xfrm>
          <a:prstGeom prst="rect">
            <a:avLst/>
          </a:prstGeom>
        </p:spPr>
      </p:pic>
      <p:pic>
        <p:nvPicPr>
          <p:cNvPr id="9" name="Imagen 8" descr="Diagrama de Venn&#10;&#10;Descripción generada automáticamente">
            <a:extLst>
              <a:ext uri="{FF2B5EF4-FFF2-40B4-BE49-F238E27FC236}">
                <a16:creationId xmlns:a16="http://schemas.microsoft.com/office/drawing/2014/main" id="{D3ADF2CA-F43D-81E3-7C9C-389F2E82BE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71" y="273917"/>
            <a:ext cx="181506" cy="90093"/>
          </a:xfrm>
          <a:prstGeom prst="rect">
            <a:avLst/>
          </a:prstGeom>
        </p:spPr>
      </p:pic>
      <p:pic>
        <p:nvPicPr>
          <p:cNvPr id="10" name="Imagen 9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46CD9833-2034-70DA-546D-1F5C6E5EB4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53AD2F45-9BDF-E94D-2F05-F6F25CA06E77}"/>
              </a:ext>
            </a:extLst>
          </p:cNvPr>
          <p:cNvSpPr txBox="1"/>
          <p:nvPr/>
        </p:nvSpPr>
        <p:spPr>
          <a:xfrm>
            <a:off x="361016" y="1169741"/>
            <a:ext cx="113955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i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Problema u oportunidad principal, contexto productivo o comercial, magnitud y relevancia, solución propuesta y forma en que responde al problema identificado.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38F8C46-39B1-2681-C803-4986E09E5A76}"/>
              </a:ext>
            </a:extLst>
          </p:cNvPr>
          <p:cNvSpPr txBox="1"/>
          <p:nvPr/>
        </p:nvSpPr>
        <p:spPr>
          <a:xfrm>
            <a:off x="831221" y="5934211"/>
            <a:ext cx="11136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i="1" dirty="0">
                <a:solidFill>
                  <a:srgbClr val="073B5A"/>
                </a:solidFill>
                <a:latin typeface="Montserrat" panose="00000500000000000000" pitchFamily="2" charset="0"/>
              </a:rPr>
              <a:t>*Verifique la concordancia con la información presentada en el Formulario de postulación </a:t>
            </a:r>
            <a:endParaRPr lang="es-CL" i="1" dirty="0">
              <a:solidFill>
                <a:srgbClr val="073B5A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71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C1702-3891-A628-BE7C-081D62C30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>
            <a:extLst>
              <a:ext uri="{FF2B5EF4-FFF2-40B4-BE49-F238E27FC236}">
                <a16:creationId xmlns:a16="http://schemas.microsoft.com/office/drawing/2014/main" id="{5ADFC574-8280-9E57-B344-3E9BC8CAA4F3}"/>
              </a:ext>
            </a:extLst>
          </p:cNvPr>
          <p:cNvSpPr txBox="1"/>
          <p:nvPr/>
        </p:nvSpPr>
        <p:spPr>
          <a:xfrm>
            <a:off x="326481" y="474139"/>
            <a:ext cx="10145576" cy="228508"/>
          </a:xfrm>
          <a:prstGeom prst="rect">
            <a:avLst/>
          </a:prstGeom>
        </p:spPr>
        <p:txBody>
          <a:bodyPr vert="horz" wrap="square" lIns="0" tIns="12049" rIns="0" bIns="0" rtlCol="0">
            <a:spAutoFit/>
          </a:bodyPr>
          <a:lstStyle/>
          <a:p>
            <a:pPr marL="8926">
              <a:spcBef>
                <a:spcPts val="95"/>
              </a:spcBef>
            </a:pPr>
            <a:r>
              <a:rPr lang="es-MX" sz="1406" b="1" cap="all" dirty="0">
                <a:solidFill>
                  <a:srgbClr val="073B5A"/>
                </a:solidFill>
                <a:latin typeface="Montserrat" panose="00000500000000000000" pitchFamily="2" charset="0"/>
                <a:cs typeface="Montserrat Thin"/>
              </a:rPr>
              <a:t>Estado actual de desarrollo de la innovación</a:t>
            </a:r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id="{10D6D202-A305-FE97-4D8D-43C088C8DCB4}"/>
              </a:ext>
            </a:extLst>
          </p:cNvPr>
          <p:cNvSpPr/>
          <p:nvPr/>
        </p:nvSpPr>
        <p:spPr>
          <a:xfrm>
            <a:off x="326481" y="739123"/>
            <a:ext cx="1818090" cy="0"/>
          </a:xfrm>
          <a:custGeom>
            <a:avLst/>
            <a:gdLst/>
            <a:ahLst/>
            <a:cxnLst/>
            <a:rect l="l" t="t" r="r" b="b"/>
            <a:pathLst>
              <a:path w="2586990">
                <a:moveTo>
                  <a:pt x="0" y="0"/>
                </a:moveTo>
                <a:lnTo>
                  <a:pt x="2586812" y="0"/>
                </a:lnTo>
              </a:path>
            </a:pathLst>
          </a:custGeom>
          <a:ln w="23596">
            <a:solidFill>
              <a:srgbClr val="E09113"/>
            </a:solidFill>
          </a:ln>
        </p:spPr>
        <p:txBody>
          <a:bodyPr wrap="square" lIns="0" tIns="0" rIns="0" bIns="0" rtlCol="0"/>
          <a:lstStyle/>
          <a:p>
            <a:endParaRPr sz="1265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39FA023E-B1C4-5E19-5860-6A1929FCA1C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47B1D71-54D1-2AAA-D0F4-3C34951AE5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8" name="Imagen 7" descr="Diagrama de Venn&#10;&#10;Descripción generada automáticamente">
            <a:extLst>
              <a:ext uri="{FF2B5EF4-FFF2-40B4-BE49-F238E27FC236}">
                <a16:creationId xmlns:a16="http://schemas.microsoft.com/office/drawing/2014/main" id="{469CFE04-48B2-CC94-D0EE-6B8C5E2DB9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5" y="275311"/>
            <a:ext cx="181506" cy="90093"/>
          </a:xfrm>
          <a:prstGeom prst="rect">
            <a:avLst/>
          </a:prstGeom>
        </p:spPr>
      </p:pic>
      <p:pic>
        <p:nvPicPr>
          <p:cNvPr id="9" name="Imagen 8" descr="Diagrama de Venn&#10;&#10;Descripción generada automáticamente">
            <a:extLst>
              <a:ext uri="{FF2B5EF4-FFF2-40B4-BE49-F238E27FC236}">
                <a16:creationId xmlns:a16="http://schemas.microsoft.com/office/drawing/2014/main" id="{7CBF04C8-4D98-C9C8-A7CB-91239B1929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71" y="273917"/>
            <a:ext cx="181506" cy="90093"/>
          </a:xfrm>
          <a:prstGeom prst="rect">
            <a:avLst/>
          </a:prstGeom>
        </p:spPr>
      </p:pic>
      <p:pic>
        <p:nvPicPr>
          <p:cNvPr id="10" name="Imagen 9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1F52B2A2-9A00-262E-FBF8-A2C274D129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EF821EB6-8D53-3929-757D-935844CC5394}"/>
              </a:ext>
            </a:extLst>
          </p:cNvPr>
          <p:cNvSpPr txBox="1"/>
          <p:nvPr/>
        </p:nvSpPr>
        <p:spPr>
          <a:xfrm>
            <a:off x="361016" y="1169741"/>
            <a:ext cx="113955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i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TRL actual, evidencia que respalda ese TRL, resultados o validaciones previas, principales brechas por abordar y TRL esperado al término del proyecto.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0485063-0E62-5824-3741-E799072633EC}"/>
              </a:ext>
            </a:extLst>
          </p:cNvPr>
          <p:cNvSpPr txBox="1"/>
          <p:nvPr/>
        </p:nvSpPr>
        <p:spPr>
          <a:xfrm>
            <a:off x="831221" y="5934211"/>
            <a:ext cx="11136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i="1" dirty="0">
                <a:solidFill>
                  <a:srgbClr val="073B5A"/>
                </a:solidFill>
                <a:latin typeface="Montserrat" panose="00000500000000000000" pitchFamily="2" charset="0"/>
              </a:rPr>
              <a:t>*Verifique la concordancia con la información presentada en el Formulario de postulación </a:t>
            </a:r>
            <a:endParaRPr lang="es-CL" i="1" dirty="0">
              <a:solidFill>
                <a:srgbClr val="073B5A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808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9A373-D320-FFD7-8D85-66D5A394D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>
            <a:extLst>
              <a:ext uri="{FF2B5EF4-FFF2-40B4-BE49-F238E27FC236}">
                <a16:creationId xmlns:a16="http://schemas.microsoft.com/office/drawing/2014/main" id="{8D4F82C2-3729-B9B2-97DC-CEA73D594606}"/>
              </a:ext>
            </a:extLst>
          </p:cNvPr>
          <p:cNvSpPr txBox="1"/>
          <p:nvPr/>
        </p:nvSpPr>
        <p:spPr>
          <a:xfrm>
            <a:off x="326481" y="474139"/>
            <a:ext cx="10145576" cy="228508"/>
          </a:xfrm>
          <a:prstGeom prst="rect">
            <a:avLst/>
          </a:prstGeom>
        </p:spPr>
        <p:txBody>
          <a:bodyPr vert="horz" wrap="square" lIns="0" tIns="12049" rIns="0" bIns="0" rtlCol="0">
            <a:spAutoFit/>
          </a:bodyPr>
          <a:lstStyle/>
          <a:p>
            <a:pPr marL="8926">
              <a:spcBef>
                <a:spcPts val="95"/>
              </a:spcBef>
            </a:pPr>
            <a:r>
              <a:rPr lang="es-MX" sz="1406" b="1" cap="all" dirty="0">
                <a:solidFill>
                  <a:srgbClr val="073B5A"/>
                </a:solidFill>
                <a:latin typeface="Montserrat" panose="00000500000000000000" pitchFamily="2" charset="0"/>
                <a:cs typeface="Montserrat Thin"/>
              </a:rPr>
              <a:t>Implementación productiva/comercial y mercado</a:t>
            </a:r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id="{A6F5A00B-58F6-9279-6F96-EB09883E50CC}"/>
              </a:ext>
            </a:extLst>
          </p:cNvPr>
          <p:cNvSpPr/>
          <p:nvPr/>
        </p:nvSpPr>
        <p:spPr>
          <a:xfrm>
            <a:off x="326481" y="739123"/>
            <a:ext cx="1818090" cy="0"/>
          </a:xfrm>
          <a:custGeom>
            <a:avLst/>
            <a:gdLst/>
            <a:ahLst/>
            <a:cxnLst/>
            <a:rect l="l" t="t" r="r" b="b"/>
            <a:pathLst>
              <a:path w="2586990">
                <a:moveTo>
                  <a:pt x="0" y="0"/>
                </a:moveTo>
                <a:lnTo>
                  <a:pt x="2586812" y="0"/>
                </a:lnTo>
              </a:path>
            </a:pathLst>
          </a:custGeom>
          <a:ln w="23596">
            <a:solidFill>
              <a:srgbClr val="E09113"/>
            </a:solidFill>
          </a:ln>
        </p:spPr>
        <p:txBody>
          <a:bodyPr wrap="square" lIns="0" tIns="0" rIns="0" bIns="0" rtlCol="0"/>
          <a:lstStyle/>
          <a:p>
            <a:endParaRPr sz="1265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935AFA02-8552-F708-4451-D8D4D44B27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F68039A-2DFF-682A-849A-ED736D7396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8" name="Imagen 7" descr="Diagrama de Venn&#10;&#10;Descripción generada automáticamente">
            <a:extLst>
              <a:ext uri="{FF2B5EF4-FFF2-40B4-BE49-F238E27FC236}">
                <a16:creationId xmlns:a16="http://schemas.microsoft.com/office/drawing/2014/main" id="{7B0C60FE-41C1-56BC-89A9-A4ACAEA691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5" y="275311"/>
            <a:ext cx="181506" cy="90093"/>
          </a:xfrm>
          <a:prstGeom prst="rect">
            <a:avLst/>
          </a:prstGeom>
        </p:spPr>
      </p:pic>
      <p:pic>
        <p:nvPicPr>
          <p:cNvPr id="9" name="Imagen 8" descr="Diagrama de Venn&#10;&#10;Descripción generada automáticamente">
            <a:extLst>
              <a:ext uri="{FF2B5EF4-FFF2-40B4-BE49-F238E27FC236}">
                <a16:creationId xmlns:a16="http://schemas.microsoft.com/office/drawing/2014/main" id="{29A96CFC-AFD1-B1FF-A8C8-A6B22E4B1B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71" y="273917"/>
            <a:ext cx="181506" cy="90093"/>
          </a:xfrm>
          <a:prstGeom prst="rect">
            <a:avLst/>
          </a:prstGeom>
        </p:spPr>
      </p:pic>
      <p:pic>
        <p:nvPicPr>
          <p:cNvPr id="10" name="Imagen 9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9481BDBF-B503-0AFE-E465-610F9F8F4A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11E9705B-397C-E00E-C017-16B53FF2FE51}"/>
              </a:ext>
            </a:extLst>
          </p:cNvPr>
          <p:cNvSpPr txBox="1"/>
          <p:nvPr/>
        </p:nvSpPr>
        <p:spPr>
          <a:xfrm>
            <a:off x="361016" y="1169741"/>
            <a:ext cx="113955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i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Cómo se implementará o utilizará la innovación, usuarios o clientes objetivo, contexto de operación real y estrategia de introducción, adopción o validación comercial inicial.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2C71C04-B199-E799-0E86-325DACA8BB81}"/>
              </a:ext>
            </a:extLst>
          </p:cNvPr>
          <p:cNvSpPr txBox="1"/>
          <p:nvPr/>
        </p:nvSpPr>
        <p:spPr>
          <a:xfrm>
            <a:off x="831221" y="5934211"/>
            <a:ext cx="11136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i="1" dirty="0">
                <a:solidFill>
                  <a:srgbClr val="073B5A"/>
                </a:solidFill>
                <a:latin typeface="Montserrat" panose="00000500000000000000" pitchFamily="2" charset="0"/>
              </a:rPr>
              <a:t>*Verifique la concordancia con la información presentada en el Formulario de postulación </a:t>
            </a:r>
            <a:endParaRPr lang="es-CL" i="1" dirty="0">
              <a:solidFill>
                <a:srgbClr val="073B5A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58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165DD-B5FF-0CF1-16AC-50BE6D141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">
            <a:extLst>
              <a:ext uri="{FF2B5EF4-FFF2-40B4-BE49-F238E27FC236}">
                <a16:creationId xmlns:a16="http://schemas.microsoft.com/office/drawing/2014/main" id="{37B65994-566F-99A4-9963-F589353DE538}"/>
              </a:ext>
            </a:extLst>
          </p:cNvPr>
          <p:cNvSpPr txBox="1"/>
          <p:nvPr/>
        </p:nvSpPr>
        <p:spPr>
          <a:xfrm>
            <a:off x="326481" y="474139"/>
            <a:ext cx="10145576" cy="228508"/>
          </a:xfrm>
          <a:prstGeom prst="rect">
            <a:avLst/>
          </a:prstGeom>
        </p:spPr>
        <p:txBody>
          <a:bodyPr vert="horz" wrap="square" lIns="0" tIns="12049" rIns="0" bIns="0" rtlCol="0">
            <a:spAutoFit/>
          </a:bodyPr>
          <a:lstStyle/>
          <a:p>
            <a:pPr marL="8926">
              <a:spcBef>
                <a:spcPts val="95"/>
              </a:spcBef>
            </a:pPr>
            <a:r>
              <a:rPr lang="es-MX" sz="1406" b="1" cap="all" dirty="0">
                <a:solidFill>
                  <a:srgbClr val="073B5A"/>
                </a:solidFill>
                <a:latin typeface="Montserrat" panose="00000500000000000000" pitchFamily="2" charset="0"/>
                <a:cs typeface="Montserrat Thin"/>
              </a:rPr>
              <a:t>Impacto esperado</a:t>
            </a:r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id="{C563B48E-071E-AA1E-6E86-E233008EDF01}"/>
              </a:ext>
            </a:extLst>
          </p:cNvPr>
          <p:cNvSpPr/>
          <p:nvPr/>
        </p:nvSpPr>
        <p:spPr>
          <a:xfrm>
            <a:off x="326481" y="739123"/>
            <a:ext cx="1818090" cy="0"/>
          </a:xfrm>
          <a:custGeom>
            <a:avLst/>
            <a:gdLst/>
            <a:ahLst/>
            <a:cxnLst/>
            <a:rect l="l" t="t" r="r" b="b"/>
            <a:pathLst>
              <a:path w="2586990">
                <a:moveTo>
                  <a:pt x="0" y="0"/>
                </a:moveTo>
                <a:lnTo>
                  <a:pt x="2586812" y="0"/>
                </a:lnTo>
              </a:path>
            </a:pathLst>
          </a:custGeom>
          <a:ln w="23596">
            <a:solidFill>
              <a:srgbClr val="E09113"/>
            </a:solidFill>
          </a:ln>
        </p:spPr>
        <p:txBody>
          <a:bodyPr wrap="square" lIns="0" tIns="0" rIns="0" bIns="0" rtlCol="0"/>
          <a:lstStyle/>
          <a:p>
            <a:endParaRPr sz="1265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FE8B80F0-F0B6-4CFB-7A61-E67C6EBEA81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26481" y="-7135"/>
            <a:ext cx="1362901" cy="86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A77B137-066A-4BB5-28DE-1CA343FED8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14" y="113797"/>
            <a:ext cx="1173493" cy="603818"/>
          </a:xfrm>
          <a:prstGeom prst="rect">
            <a:avLst/>
          </a:prstGeom>
        </p:spPr>
      </p:pic>
      <p:pic>
        <p:nvPicPr>
          <p:cNvPr id="8" name="Imagen 7" descr="Diagrama de Venn&#10;&#10;Descripción generada automáticamente">
            <a:extLst>
              <a:ext uri="{FF2B5EF4-FFF2-40B4-BE49-F238E27FC236}">
                <a16:creationId xmlns:a16="http://schemas.microsoft.com/office/drawing/2014/main" id="{78ED65F7-8C39-7D78-E257-210FFD0C3C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5" y="275311"/>
            <a:ext cx="181506" cy="90093"/>
          </a:xfrm>
          <a:prstGeom prst="rect">
            <a:avLst/>
          </a:prstGeom>
        </p:spPr>
      </p:pic>
      <p:pic>
        <p:nvPicPr>
          <p:cNvPr id="9" name="Imagen 8" descr="Diagrama de Venn&#10;&#10;Descripción generada automáticamente">
            <a:extLst>
              <a:ext uri="{FF2B5EF4-FFF2-40B4-BE49-F238E27FC236}">
                <a16:creationId xmlns:a16="http://schemas.microsoft.com/office/drawing/2014/main" id="{AA12504B-48B9-3C1C-AECD-286710550F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71" y="273917"/>
            <a:ext cx="181506" cy="90093"/>
          </a:xfrm>
          <a:prstGeom prst="rect">
            <a:avLst/>
          </a:prstGeom>
        </p:spPr>
      </p:pic>
      <p:pic>
        <p:nvPicPr>
          <p:cNvPr id="10" name="Imagen 9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0D49EBE2-2227-C6C1-B09B-C057C35692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05404"/>
            <a:ext cx="12192000" cy="34959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F1EE530A-EF62-5257-15D2-27003083CA77}"/>
              </a:ext>
            </a:extLst>
          </p:cNvPr>
          <p:cNvSpPr txBox="1"/>
          <p:nvPr/>
        </p:nvSpPr>
        <p:spPr>
          <a:xfrm>
            <a:off x="361016" y="1169741"/>
            <a:ext cx="113955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i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</a:rPr>
              <a:t>Impacto productivo, económico o comercial esperado y valor diferencial de la propuesta.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BA6630C-A86B-79BE-2CFD-BF4D26C77295}"/>
              </a:ext>
            </a:extLst>
          </p:cNvPr>
          <p:cNvSpPr txBox="1"/>
          <p:nvPr/>
        </p:nvSpPr>
        <p:spPr>
          <a:xfrm>
            <a:off x="831221" y="5934211"/>
            <a:ext cx="11136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i="1" dirty="0">
                <a:solidFill>
                  <a:srgbClr val="073B5A"/>
                </a:solidFill>
                <a:latin typeface="Montserrat" panose="00000500000000000000" pitchFamily="2" charset="0"/>
              </a:rPr>
              <a:t>*Verifique la concordancia con la información presentada en el Formulario de postulación </a:t>
            </a:r>
            <a:endParaRPr lang="es-CL" i="1" dirty="0">
              <a:solidFill>
                <a:srgbClr val="073B5A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060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547</Words>
  <Application>Microsoft Office PowerPoint</Application>
  <PresentationFormat>Panorámica</PresentationFormat>
  <Paragraphs>64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Montserrat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Esperanza Garrido Salazar</dc:creator>
  <cp:lastModifiedBy>Victoria Gonzalez</cp:lastModifiedBy>
  <cp:revision>2</cp:revision>
  <dcterms:created xsi:type="dcterms:W3CDTF">2026-04-13T18:50:00Z</dcterms:created>
  <dcterms:modified xsi:type="dcterms:W3CDTF">2026-04-14T16:30:49Z</dcterms:modified>
</cp:coreProperties>
</file>