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4" r:id="rId3"/>
    <p:sldId id="278" r:id="rId4"/>
    <p:sldId id="261" r:id="rId5"/>
    <p:sldId id="260" r:id="rId6"/>
    <p:sldId id="279" r:id="rId7"/>
    <p:sldId id="259" r:id="rId8"/>
    <p:sldId id="285" r:id="rId9"/>
    <p:sldId id="262" r:id="rId10"/>
    <p:sldId id="263" r:id="rId11"/>
    <p:sldId id="280" r:id="rId12"/>
    <p:sldId id="269" r:id="rId13"/>
    <p:sldId id="270" r:id="rId14"/>
    <p:sldId id="266" r:id="rId15"/>
    <p:sldId id="281" r:id="rId16"/>
    <p:sldId id="271" r:id="rId17"/>
    <p:sldId id="273" r:id="rId18"/>
    <p:sldId id="267" r:id="rId19"/>
    <p:sldId id="274" r:id="rId20"/>
    <p:sldId id="268" r:id="rId21"/>
    <p:sldId id="282" r:id="rId22"/>
    <p:sldId id="284" r:id="rId23"/>
    <p:sldId id="283" r:id="rId24"/>
    <p:sldId id="275" r:id="rId25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3399FF"/>
    <a:srgbClr val="5C5636"/>
    <a:srgbClr val="474229"/>
    <a:srgbClr val="E2E2E2"/>
    <a:srgbClr val="D2A000"/>
    <a:srgbClr val="F46666"/>
    <a:srgbClr val="FF3300"/>
    <a:srgbClr val="F12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2" autoAdjust="0"/>
    <p:restoredTop sz="73569" autoAdjust="0"/>
  </p:normalViewPr>
  <p:slideViewPr>
    <p:cSldViewPr>
      <p:cViewPr varScale="1">
        <p:scale>
          <a:sx n="74" d="100"/>
          <a:sy n="74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6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7AD55-F8C0-4DA1-A646-96022F92CB19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B48DEA-9807-4058-9363-92F814AD0D45}">
      <dgm:prSet phldrT="[Texto]"/>
      <dgm:spPr>
        <a:solidFill>
          <a:schemeClr val="accent6">
            <a:lumMod val="75000"/>
            <a:alpha val="68000"/>
          </a:schemeClr>
        </a:solidFill>
      </dgm:spPr>
      <dgm:t>
        <a:bodyPr/>
        <a:lstStyle/>
        <a:p>
          <a:r>
            <a:rPr lang="es-ES" dirty="0" smtClean="0"/>
            <a:t>2014</a:t>
          </a:r>
        </a:p>
        <a:p>
          <a:r>
            <a:rPr lang="es-ES" dirty="0" smtClean="0"/>
            <a:t>FIA encarga Estudio IF y AE</a:t>
          </a:r>
          <a:endParaRPr lang="es-CL" dirty="0"/>
        </a:p>
      </dgm:t>
    </dgm:pt>
    <dgm:pt modelId="{3AF6FF03-A376-412A-8DC1-75BEAEB0500B}" type="parTrans" cxnId="{7415BF13-0E23-4B22-BC6A-30585D1FD361}">
      <dgm:prSet/>
      <dgm:spPr/>
      <dgm:t>
        <a:bodyPr/>
        <a:lstStyle/>
        <a:p>
          <a:endParaRPr lang="es-CL"/>
        </a:p>
      </dgm:t>
    </dgm:pt>
    <dgm:pt modelId="{83FDAFBD-5959-401F-BB23-48523A0AB922}" type="sibTrans" cxnId="{7415BF13-0E23-4B22-BC6A-30585D1FD361}">
      <dgm:prSet/>
      <dgm:spPr/>
      <dgm:t>
        <a:bodyPr/>
        <a:lstStyle/>
        <a:p>
          <a:endParaRPr lang="es-CL"/>
        </a:p>
      </dgm:t>
    </dgm:pt>
    <dgm:pt modelId="{156D80F5-2C57-4919-9A8E-0C01A8D863CC}">
      <dgm:prSet phldrT="[Texto]"/>
      <dgm:spPr>
        <a:solidFill>
          <a:srgbClr val="00B050">
            <a:alpha val="68000"/>
          </a:srgbClr>
        </a:solidFill>
      </dgm:spPr>
      <dgm:t>
        <a:bodyPr/>
        <a:lstStyle/>
        <a:p>
          <a:r>
            <a:rPr lang="es-ES" dirty="0" smtClean="0"/>
            <a:t>2015 </a:t>
          </a:r>
        </a:p>
        <a:p>
          <a:r>
            <a:rPr lang="es-ES" dirty="0" smtClean="0"/>
            <a:t>FIA postula al FIE del MINECON</a:t>
          </a:r>
          <a:endParaRPr lang="es-CL" dirty="0"/>
        </a:p>
      </dgm:t>
    </dgm:pt>
    <dgm:pt modelId="{2392733A-3FB1-4D58-B505-281293F69B52}" type="parTrans" cxnId="{76521598-EB6A-4685-AD04-21682E28A6B5}">
      <dgm:prSet/>
      <dgm:spPr/>
      <dgm:t>
        <a:bodyPr/>
        <a:lstStyle/>
        <a:p>
          <a:endParaRPr lang="es-CL"/>
        </a:p>
      </dgm:t>
    </dgm:pt>
    <dgm:pt modelId="{E4DD96D0-88D8-4D82-8FA4-16D254B6359A}" type="sibTrans" cxnId="{76521598-EB6A-4685-AD04-21682E28A6B5}">
      <dgm:prSet/>
      <dgm:spPr/>
      <dgm:t>
        <a:bodyPr/>
        <a:lstStyle/>
        <a:p>
          <a:endParaRPr lang="es-CL"/>
        </a:p>
      </dgm:t>
    </dgm:pt>
    <dgm:pt modelId="{FD47ADE8-6C31-4D85-AF6E-6EC53FE597B5}">
      <dgm:prSet phldrT="[Texto]"/>
      <dgm:spPr>
        <a:solidFill>
          <a:srgbClr val="0070C0">
            <a:alpha val="68000"/>
          </a:srgbClr>
        </a:solidFill>
      </dgm:spPr>
      <dgm:t>
        <a:bodyPr/>
        <a:lstStyle/>
        <a:p>
          <a:r>
            <a:rPr lang="es-ES" dirty="0" smtClean="0"/>
            <a:t>2010 </a:t>
          </a:r>
        </a:p>
        <a:p>
          <a:r>
            <a:rPr lang="es-ES" dirty="0" smtClean="0"/>
            <a:t>FIA inicia PIAS a través de Convenio CORFO</a:t>
          </a:r>
          <a:endParaRPr lang="es-CL" dirty="0"/>
        </a:p>
      </dgm:t>
    </dgm:pt>
    <dgm:pt modelId="{1009C726-8166-4A0F-BD44-7CCA1F89BDE5}" type="parTrans" cxnId="{DB447730-6C32-45C5-94B8-5B8E3512FD36}">
      <dgm:prSet/>
      <dgm:spPr/>
      <dgm:t>
        <a:bodyPr/>
        <a:lstStyle/>
        <a:p>
          <a:endParaRPr lang="es-CL"/>
        </a:p>
      </dgm:t>
    </dgm:pt>
    <dgm:pt modelId="{CF3FBDA0-279F-4A52-A380-7DACC63D0C61}" type="sibTrans" cxnId="{DB447730-6C32-45C5-94B8-5B8E3512FD36}">
      <dgm:prSet/>
      <dgm:spPr/>
      <dgm:t>
        <a:bodyPr/>
        <a:lstStyle/>
        <a:p>
          <a:endParaRPr lang="es-CL"/>
        </a:p>
      </dgm:t>
    </dgm:pt>
    <dgm:pt modelId="{22E4187D-A3D7-48D5-B53D-1353A4136FB5}">
      <dgm:prSet phldrT="[Texto]"/>
      <dgm:spPr>
        <a:solidFill>
          <a:srgbClr val="FF0000">
            <a:alpha val="68000"/>
          </a:srgbClr>
        </a:solidFill>
      </dgm:spPr>
      <dgm:t>
        <a:bodyPr/>
        <a:lstStyle/>
        <a:p>
          <a:r>
            <a:rPr lang="es-ES" dirty="0" smtClean="0"/>
            <a:t>2016 </a:t>
          </a:r>
        </a:p>
        <a:p>
          <a:r>
            <a:rPr lang="es-ES" dirty="0" smtClean="0"/>
            <a:t>En el marco del PEN FIA se adjudica MM$4.000 </a:t>
          </a:r>
          <a:endParaRPr lang="es-CL" dirty="0"/>
        </a:p>
      </dgm:t>
    </dgm:pt>
    <dgm:pt modelId="{B387A1E8-FCC6-47A5-87C4-F81399E80619}" type="parTrans" cxnId="{E2A58179-119D-4726-8AAD-F341A157CB4E}">
      <dgm:prSet/>
      <dgm:spPr/>
      <dgm:t>
        <a:bodyPr/>
        <a:lstStyle/>
        <a:p>
          <a:endParaRPr lang="es-ES"/>
        </a:p>
      </dgm:t>
    </dgm:pt>
    <dgm:pt modelId="{0A07D22D-7297-46BA-8440-A31718140CD6}" type="sibTrans" cxnId="{E2A58179-119D-4726-8AAD-F341A157CB4E}">
      <dgm:prSet/>
      <dgm:spPr/>
      <dgm:t>
        <a:bodyPr/>
        <a:lstStyle/>
        <a:p>
          <a:endParaRPr lang="es-ES"/>
        </a:p>
      </dgm:t>
    </dgm:pt>
    <dgm:pt modelId="{0EF56F59-F4E6-44BF-B4EA-519F3DD4F0A3}" type="pres">
      <dgm:prSet presAssocID="{7237AD55-F8C0-4DA1-A646-96022F92CB1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3417AF14-3C5D-4E1F-85F8-8AFCE4818478}" type="pres">
      <dgm:prSet presAssocID="{FD47ADE8-6C31-4D85-AF6E-6EC53FE597B5}" presName="parTx1" presStyleLbl="node1" presStyleIdx="0" presStyleCnt="4" custLinFactNeighborX="-1325" custLinFactNeighborY="51"/>
      <dgm:spPr/>
      <dgm:t>
        <a:bodyPr/>
        <a:lstStyle/>
        <a:p>
          <a:endParaRPr lang="es-CL"/>
        </a:p>
      </dgm:t>
    </dgm:pt>
    <dgm:pt modelId="{A5D5AF6C-5BA8-425E-BC33-1AF81EDBABFF}" type="pres">
      <dgm:prSet presAssocID="{68B48DEA-9807-4058-9363-92F814AD0D45}" presName="parTx2" presStyleLbl="node1" presStyleIdx="1" presStyleCnt="4" custLinFactNeighborX="-436" custLinFactNeighborY="51"/>
      <dgm:spPr/>
      <dgm:t>
        <a:bodyPr/>
        <a:lstStyle/>
        <a:p>
          <a:endParaRPr lang="es-CL"/>
        </a:p>
      </dgm:t>
    </dgm:pt>
    <dgm:pt modelId="{85CCF224-D723-4501-9927-518B49A833A1}" type="pres">
      <dgm:prSet presAssocID="{156D80F5-2C57-4919-9A8E-0C01A8D863CC}" presName="parTx3" presStyleLbl="node1" presStyleIdx="2" presStyleCnt="4" custScaleX="106420" custScaleY="103261" custLinFactNeighborX="-1300" custLinFactNeighborY="-1525"/>
      <dgm:spPr/>
      <dgm:t>
        <a:bodyPr/>
        <a:lstStyle/>
        <a:p>
          <a:endParaRPr lang="es-CL"/>
        </a:p>
      </dgm:t>
    </dgm:pt>
    <dgm:pt modelId="{9D8A1E2B-C0B7-44FE-A144-6BE79964862E}" type="pres">
      <dgm:prSet presAssocID="{22E4187D-A3D7-48D5-B53D-1353A4136FB5}" presName="parTx4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91F24A78-3C7B-4050-97FB-F0C0A7491B87}" type="presOf" srcId="{7237AD55-F8C0-4DA1-A646-96022F92CB19}" destId="{0EF56F59-F4E6-44BF-B4EA-519F3DD4F0A3}" srcOrd="0" destOrd="0" presId="urn:microsoft.com/office/officeart/2009/3/layout/SubStepProcess"/>
    <dgm:cxn modelId="{E2A58179-119D-4726-8AAD-F341A157CB4E}" srcId="{7237AD55-F8C0-4DA1-A646-96022F92CB19}" destId="{22E4187D-A3D7-48D5-B53D-1353A4136FB5}" srcOrd="3" destOrd="0" parTransId="{B387A1E8-FCC6-47A5-87C4-F81399E80619}" sibTransId="{0A07D22D-7297-46BA-8440-A31718140CD6}"/>
    <dgm:cxn modelId="{520B769D-3FF0-4D1E-844A-DA8F857E0454}" type="presOf" srcId="{156D80F5-2C57-4919-9A8E-0C01A8D863CC}" destId="{85CCF224-D723-4501-9927-518B49A833A1}" srcOrd="0" destOrd="0" presId="urn:microsoft.com/office/officeart/2009/3/layout/SubStepProcess"/>
    <dgm:cxn modelId="{1F97FC25-0591-4A7A-A9E9-34A379DAFA1A}" type="presOf" srcId="{68B48DEA-9807-4058-9363-92F814AD0D45}" destId="{A5D5AF6C-5BA8-425E-BC33-1AF81EDBABFF}" srcOrd="0" destOrd="0" presId="urn:microsoft.com/office/officeart/2009/3/layout/SubStepProcess"/>
    <dgm:cxn modelId="{26F399F1-25FC-41B1-9D44-3043F4B36D35}" type="presOf" srcId="{22E4187D-A3D7-48D5-B53D-1353A4136FB5}" destId="{9D8A1E2B-C0B7-44FE-A144-6BE79964862E}" srcOrd="0" destOrd="0" presId="urn:microsoft.com/office/officeart/2009/3/layout/SubStepProcess"/>
    <dgm:cxn modelId="{76521598-EB6A-4685-AD04-21682E28A6B5}" srcId="{7237AD55-F8C0-4DA1-A646-96022F92CB19}" destId="{156D80F5-2C57-4919-9A8E-0C01A8D863CC}" srcOrd="2" destOrd="0" parTransId="{2392733A-3FB1-4D58-B505-281293F69B52}" sibTransId="{E4DD96D0-88D8-4D82-8FA4-16D254B6359A}"/>
    <dgm:cxn modelId="{1F22168D-8419-4D51-BBAF-1168D95D211E}" type="presOf" srcId="{FD47ADE8-6C31-4D85-AF6E-6EC53FE597B5}" destId="{3417AF14-3C5D-4E1F-85F8-8AFCE4818478}" srcOrd="0" destOrd="0" presId="urn:microsoft.com/office/officeart/2009/3/layout/SubStepProcess"/>
    <dgm:cxn modelId="{DB447730-6C32-45C5-94B8-5B8E3512FD36}" srcId="{7237AD55-F8C0-4DA1-A646-96022F92CB19}" destId="{FD47ADE8-6C31-4D85-AF6E-6EC53FE597B5}" srcOrd="0" destOrd="0" parTransId="{1009C726-8166-4A0F-BD44-7CCA1F89BDE5}" sibTransId="{CF3FBDA0-279F-4A52-A380-7DACC63D0C61}"/>
    <dgm:cxn modelId="{7415BF13-0E23-4B22-BC6A-30585D1FD361}" srcId="{7237AD55-F8C0-4DA1-A646-96022F92CB19}" destId="{68B48DEA-9807-4058-9363-92F814AD0D45}" srcOrd="1" destOrd="0" parTransId="{3AF6FF03-A376-412A-8DC1-75BEAEB0500B}" sibTransId="{83FDAFBD-5959-401F-BB23-48523A0AB922}"/>
    <dgm:cxn modelId="{5F7D70ED-4DB6-4635-8FA1-80C731802ED9}" type="presParOf" srcId="{0EF56F59-F4E6-44BF-B4EA-519F3DD4F0A3}" destId="{3417AF14-3C5D-4E1F-85F8-8AFCE4818478}" srcOrd="0" destOrd="0" presId="urn:microsoft.com/office/officeart/2009/3/layout/SubStepProcess"/>
    <dgm:cxn modelId="{E436B5A6-9B5C-4BBC-BC4D-90F0D3B3A03E}" type="presParOf" srcId="{0EF56F59-F4E6-44BF-B4EA-519F3DD4F0A3}" destId="{A5D5AF6C-5BA8-425E-BC33-1AF81EDBABFF}" srcOrd="1" destOrd="0" presId="urn:microsoft.com/office/officeart/2009/3/layout/SubStepProcess"/>
    <dgm:cxn modelId="{E47DA55F-ACBB-43CE-AA36-4FAB98AD91DC}" type="presParOf" srcId="{0EF56F59-F4E6-44BF-B4EA-519F3DD4F0A3}" destId="{85CCF224-D723-4501-9927-518B49A833A1}" srcOrd="2" destOrd="0" presId="urn:microsoft.com/office/officeart/2009/3/layout/SubStepProcess"/>
    <dgm:cxn modelId="{C66CCE14-FE40-4F5C-83B3-32C909009069}" type="presParOf" srcId="{0EF56F59-F4E6-44BF-B4EA-519F3DD4F0A3}" destId="{9D8A1E2B-C0B7-44FE-A144-6BE79964862E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7AF14-3C5D-4E1F-85F8-8AFCE4818478}">
      <dsp:nvSpPr>
        <dsp:cNvPr id="0" name=""/>
        <dsp:cNvSpPr/>
      </dsp:nvSpPr>
      <dsp:spPr>
        <a:xfrm>
          <a:off x="0" y="1426005"/>
          <a:ext cx="2178242" cy="2178242"/>
        </a:xfrm>
        <a:prstGeom prst="ellipse">
          <a:avLst/>
        </a:prstGeom>
        <a:solidFill>
          <a:srgbClr val="0070C0">
            <a:alpha val="6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2010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FIA inicia PIAS a través de Convenio CORFO</a:t>
          </a:r>
          <a:endParaRPr lang="es-CL" sz="2000" kern="1200" dirty="0"/>
        </a:p>
      </dsp:txBody>
      <dsp:txXfrm>
        <a:off x="318996" y="1745001"/>
        <a:ext cx="1540250" cy="1540250"/>
      </dsp:txXfrm>
    </dsp:sp>
    <dsp:sp modelId="{A5D5AF6C-5BA8-425E-BC33-1AF81EDBABFF}">
      <dsp:nvSpPr>
        <dsp:cNvPr id="0" name=""/>
        <dsp:cNvSpPr/>
      </dsp:nvSpPr>
      <dsp:spPr>
        <a:xfrm>
          <a:off x="2169318" y="1426005"/>
          <a:ext cx="2178242" cy="2178242"/>
        </a:xfrm>
        <a:prstGeom prst="ellipse">
          <a:avLst/>
        </a:prstGeom>
        <a:solidFill>
          <a:schemeClr val="accent6">
            <a:lumMod val="75000"/>
            <a:alpha val="6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2014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FIA encarga Estudio IF y AE</a:t>
          </a:r>
          <a:endParaRPr lang="es-CL" sz="2000" kern="1200" dirty="0"/>
        </a:p>
      </dsp:txBody>
      <dsp:txXfrm>
        <a:off x="2488314" y="1745001"/>
        <a:ext cx="1540250" cy="1540250"/>
      </dsp:txXfrm>
    </dsp:sp>
    <dsp:sp modelId="{85CCF224-D723-4501-9927-518B49A833A1}">
      <dsp:nvSpPr>
        <dsp:cNvPr id="0" name=""/>
        <dsp:cNvSpPr/>
      </dsp:nvSpPr>
      <dsp:spPr>
        <a:xfrm>
          <a:off x="4328167" y="1426010"/>
          <a:ext cx="2178242" cy="2113582"/>
        </a:xfrm>
        <a:prstGeom prst="ellipse">
          <a:avLst/>
        </a:prstGeom>
        <a:solidFill>
          <a:srgbClr val="00B050">
            <a:alpha val="6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2015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FIA postula al FIE del MINECON</a:t>
          </a:r>
          <a:endParaRPr lang="es-CL" sz="2000" kern="1200" dirty="0"/>
        </a:p>
      </dsp:txBody>
      <dsp:txXfrm>
        <a:off x="4647163" y="1735537"/>
        <a:ext cx="1540250" cy="1494528"/>
      </dsp:txXfrm>
    </dsp:sp>
    <dsp:sp modelId="{9D8A1E2B-C0B7-44FE-A144-6BE79964862E}">
      <dsp:nvSpPr>
        <dsp:cNvPr id="0" name=""/>
        <dsp:cNvSpPr/>
      </dsp:nvSpPr>
      <dsp:spPr>
        <a:xfrm>
          <a:off x="6534726" y="1424894"/>
          <a:ext cx="2178242" cy="2178242"/>
        </a:xfrm>
        <a:prstGeom prst="ellipse">
          <a:avLst/>
        </a:prstGeom>
        <a:solidFill>
          <a:srgbClr val="FF0000">
            <a:alpha val="6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2016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el marco del PEN FIA se adjudica MM$4.000 </a:t>
          </a:r>
          <a:endParaRPr lang="es-CL" sz="2000" kern="1200" dirty="0"/>
        </a:p>
      </dsp:txBody>
      <dsp:txXfrm>
        <a:off x="6853722" y="1743890"/>
        <a:ext cx="1540250" cy="154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66A1C7-F296-4028-864E-6A09F114BCDA}" type="datetimeFigureOut">
              <a:rPr lang="es-CL" smtClean="0"/>
              <a:t>22-03-2017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3714B3-80BA-48E9-9322-99B048FF2A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45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90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03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03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9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217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CL" dirty="0"/>
              <a:t>Los </a:t>
            </a:r>
            <a:r>
              <a:rPr lang="es-CL" sz="1400" b="1" dirty="0">
                <a:solidFill>
                  <a:schemeClr val="accent2">
                    <a:lumMod val="75000"/>
                  </a:schemeClr>
                </a:solidFill>
              </a:rPr>
              <a:t>Polos Territoriales de Desarrollo Estratégicos </a:t>
            </a:r>
            <a:r>
              <a:rPr lang="es-CL" dirty="0"/>
              <a:t>buscan fortalecer la cooperación, articulación y encadenamiento productivo entre las </a:t>
            </a:r>
            <a:r>
              <a:rPr lang="es-CL" sz="1400" b="1" dirty="0">
                <a:solidFill>
                  <a:schemeClr val="accent2">
                    <a:lumMod val="75000"/>
                  </a:schemeClr>
                </a:solidFill>
              </a:rPr>
              <a:t>empresas transformadoras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dirty="0"/>
              <a:t>y las </a:t>
            </a:r>
            <a:r>
              <a:rPr lang="es-CL" sz="1400" b="1" dirty="0">
                <a:solidFill>
                  <a:schemeClr val="accent2">
                    <a:lumMod val="75000"/>
                  </a:schemeClr>
                </a:solidFill>
              </a:rPr>
              <a:t>empresas agrarias</a:t>
            </a:r>
            <a:r>
              <a:rPr lang="es-CL" dirty="0"/>
              <a:t>, con el objetivo de incrementar la oferta de ingredientes funcionales y aditivos especializados y el suministro de materias primas dedicadas de origen agrícola, pecuario o forestal para </a:t>
            </a:r>
            <a:r>
              <a:rPr lang="es-CL" sz="1400" b="1" dirty="0">
                <a:solidFill>
                  <a:schemeClr val="accent2">
                    <a:lumMod val="75000"/>
                  </a:schemeClr>
                </a:solidFill>
              </a:rPr>
              <a:t>consolidar esta nueva industria </a:t>
            </a:r>
            <a:r>
              <a:rPr lang="es-CL" dirty="0"/>
              <a:t>en el país.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29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65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65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65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659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554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714B3-80BA-48E9-9322-99B048FF2AE3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659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0E61-41CC-4435-B821-C7C9D4BF5FCA}" type="datetime1">
              <a:rPr lang="es-CL" smtClean="0"/>
              <a:t>22-03-2017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6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E5DB-E988-4097-9513-4FAF74B6303D}" type="datetime1">
              <a:rPr lang="es-CL" smtClean="0"/>
              <a:t>22-03-2017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9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10CE-27FA-4C8E-BD18-3C9049573B02}" type="datetime1">
              <a:rPr lang="es-CL" smtClean="0"/>
              <a:t>22-03-2017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739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261"/>
            <a:ext cx="2160240" cy="838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093" y="1022351"/>
            <a:ext cx="2763907" cy="58356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380093" y="1022351"/>
            <a:ext cx="2763906" cy="58356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99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E152-8F31-4669-A85E-B3147C490427}" type="datetime1">
              <a:rPr lang="es-CL" smtClean="0"/>
              <a:t>22-03-2017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28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A73-6C5A-490B-A8F8-6A526CEA8D77}" type="datetime1">
              <a:rPr lang="es-CL" smtClean="0"/>
              <a:t>22-03-2017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92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7455-E766-4ED3-9E81-789428F76382}" type="datetime1">
              <a:rPr lang="es-CL" smtClean="0"/>
              <a:t>22-03-2017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818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C836-691A-439A-8831-45AA610D8EB7}" type="datetime1">
              <a:rPr lang="es-CL" smtClean="0"/>
              <a:t>22-03-2017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27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6FD2-B865-4CAE-A09F-F57E4D482EC2}" type="datetime1">
              <a:rPr lang="es-CL" smtClean="0"/>
              <a:t>22-03-2017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588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29B9-1F4A-4086-9A1B-E0B6C9450504}" type="datetime1">
              <a:rPr lang="es-CL" smtClean="0"/>
              <a:t>22-03-2017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847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277B-C288-4B2D-B13D-17F3E347210E}" type="datetime1">
              <a:rPr lang="es-CL" smtClean="0"/>
              <a:t>22-03-2017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9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0BA0-0D59-4D08-8916-45F3318F1B8A}" type="datetime1">
              <a:rPr lang="es-CL" smtClean="0"/>
              <a:t>22-03-2017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62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0366-EA0E-4407-894F-5AE84E72CB11}" type="datetime1">
              <a:rPr lang="es-CL" smtClean="0"/>
              <a:t>22-03-2017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69C2-15D8-4805-BD38-801DD1C875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23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0"/>
            <a:ext cx="9144000" cy="1662136"/>
            <a:chOff x="-108521" y="0"/>
            <a:chExt cx="9420707" cy="16621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0" t="48340" r="17412" b="35147"/>
            <a:stretch/>
          </p:blipFill>
          <p:spPr bwMode="auto">
            <a:xfrm>
              <a:off x="-108520" y="0"/>
              <a:ext cx="9420706" cy="166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-108521" y="470737"/>
              <a:ext cx="9420707" cy="936104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899592" y="646402"/>
              <a:ext cx="8352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b="1" dirty="0" smtClean="0">
                  <a:solidFill>
                    <a:schemeClr val="bg1"/>
                  </a:solidFill>
                </a:rPr>
                <a:t>Polos Territoriales de Desarrollo </a:t>
              </a:r>
              <a:r>
                <a:rPr lang="es-CL" sz="3200" b="1" dirty="0">
                  <a:solidFill>
                    <a:schemeClr val="bg1"/>
                  </a:solidFill>
                </a:rPr>
                <a:t>E</a:t>
              </a:r>
              <a:r>
                <a:rPr lang="es-CL" sz="3200" b="1" dirty="0" smtClean="0">
                  <a:solidFill>
                    <a:schemeClr val="bg1"/>
                  </a:solidFill>
                </a:rPr>
                <a:t>stratégico</a:t>
              </a:r>
              <a:endParaRPr lang="es-CL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485"/>
            <a:ext cx="2857899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7421412" y="1833901"/>
            <a:ext cx="1317084" cy="1408504"/>
          </a:xfrm>
          <a:prstGeom prst="rect">
            <a:avLst/>
          </a:prstGeom>
        </p:spPr>
      </p:pic>
      <p:grpSp>
        <p:nvGrpSpPr>
          <p:cNvPr id="23" name="Agrupar 13"/>
          <p:cNvGrpSpPr/>
          <p:nvPr/>
        </p:nvGrpSpPr>
        <p:grpSpPr>
          <a:xfrm>
            <a:off x="-97686" y="6049533"/>
            <a:ext cx="9154411" cy="596827"/>
            <a:chOff x="-97686" y="6198706"/>
            <a:chExt cx="9154411" cy="596827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-97686" y="6365318"/>
              <a:ext cx="9154411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5" name="Imagen 15" descr="separador-colo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497" y="6198706"/>
              <a:ext cx="8315999" cy="120118"/>
            </a:xfrm>
            <a:prstGeom prst="rect">
              <a:avLst/>
            </a:prstGeom>
          </p:spPr>
        </p:pic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3543300"/>
            <a:ext cx="9144000" cy="2159000"/>
            <a:chOff x="1134" y="-9061"/>
            <a:chExt cx="9978" cy="8504"/>
          </a:xfrm>
          <a:solidFill>
            <a:srgbClr val="FF3737"/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432888" y="3859591"/>
            <a:ext cx="8033241" cy="954107"/>
          </a:xfrm>
          <a:prstGeom prst="rect">
            <a:avLst/>
          </a:prstGeom>
          <a:solidFill>
            <a:srgbClr val="FF37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chemeClr val="bg1">
                    <a:lumMod val="95000"/>
                  </a:schemeClr>
                </a:solidFill>
              </a:rPr>
              <a:t>Consolidación de una industria de ingredientes funcionales y aditivos especializados en Chile</a:t>
            </a:r>
            <a:endParaRPr lang="es-CL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861" y="254943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Ministerio de Economía, Fomento y Turismo Fondo de Inversión 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stratégica - FIE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0" y="5373216"/>
            <a:ext cx="9144000" cy="3290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53639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3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35398"/>
            <a:ext cx="9144000" cy="4221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1073262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7 Grupo"/>
          <p:cNvGrpSpPr/>
          <p:nvPr/>
        </p:nvGrpSpPr>
        <p:grpSpPr>
          <a:xfrm>
            <a:off x="611560" y="3284984"/>
            <a:ext cx="7920880" cy="3240360"/>
            <a:chOff x="611560" y="3573016"/>
            <a:chExt cx="7920880" cy="3024336"/>
          </a:xfrm>
          <a:solidFill>
            <a:schemeClr val="bg1">
              <a:lumMod val="50000"/>
            </a:schemeClr>
          </a:solidFill>
        </p:grpSpPr>
        <p:sp>
          <p:nvSpPr>
            <p:cNvPr id="5" name="4 Rectángulo"/>
            <p:cNvSpPr/>
            <p:nvPr/>
          </p:nvSpPr>
          <p:spPr>
            <a:xfrm>
              <a:off x="611560" y="3573016"/>
              <a:ext cx="7920880" cy="3024336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3347864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6084168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CuadroTexto"/>
          <p:cNvSpPr txBox="1"/>
          <p:nvPr/>
        </p:nvSpPr>
        <p:spPr>
          <a:xfrm>
            <a:off x="801300" y="3684053"/>
            <a:ext cx="2319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Debe </a:t>
            </a:r>
            <a:r>
              <a:rPr lang="es-CL" dirty="0" smtClean="0">
                <a:solidFill>
                  <a:schemeClr val="bg1"/>
                </a:solidFill>
              </a:rPr>
              <a:t>generar </a:t>
            </a:r>
            <a:r>
              <a:rPr lang="es-CL" sz="2000" b="1" dirty="0" smtClean="0">
                <a:solidFill>
                  <a:schemeClr val="bg1"/>
                </a:solidFill>
              </a:rPr>
              <a:t>vinculaciones formales </a:t>
            </a:r>
            <a:r>
              <a:rPr lang="es-CL" dirty="0" smtClean="0">
                <a:solidFill>
                  <a:schemeClr val="bg1"/>
                </a:solidFill>
              </a:rPr>
              <a:t>entre los participantes, mediante la firma de acuerdos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48897" y="3568948"/>
            <a:ext cx="23192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Debe generar </a:t>
            </a:r>
            <a:r>
              <a:rPr lang="es-CL" sz="2000" b="1" dirty="0" smtClean="0">
                <a:solidFill>
                  <a:schemeClr val="bg1"/>
                </a:solidFill>
              </a:rPr>
              <a:t>acuerdos de propiedad intelectual y licenciamiento, </a:t>
            </a:r>
            <a:r>
              <a:rPr lang="es-CL" dirty="0" smtClean="0">
                <a:solidFill>
                  <a:schemeClr val="bg1"/>
                </a:solidFill>
              </a:rPr>
              <a:t>que garanticen un uso productivo de los resultados de I+D obtenidos del polo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80222" y="3704835"/>
            <a:ext cx="23192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Debe </a:t>
            </a:r>
            <a:r>
              <a:rPr lang="es-CL" sz="2000" b="1" dirty="0" smtClean="0">
                <a:solidFill>
                  <a:schemeClr val="bg1"/>
                </a:solidFill>
              </a:rPr>
              <a:t>fomentar el trabajo colaborativo </a:t>
            </a:r>
            <a:r>
              <a:rPr lang="es-CL" dirty="0" smtClean="0">
                <a:solidFill>
                  <a:schemeClr val="bg1"/>
                </a:solidFill>
              </a:rPr>
              <a:t>entre los otros actores relevantes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843808" y="254305"/>
            <a:ext cx="55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Características de los Polos Estratégicos 3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0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36912"/>
            <a:ext cx="9144000" cy="4221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915816" y="254305"/>
            <a:ext cx="535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Características de los Polos Estratégicos 4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1073262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7 Grupo"/>
          <p:cNvGrpSpPr/>
          <p:nvPr/>
        </p:nvGrpSpPr>
        <p:grpSpPr>
          <a:xfrm>
            <a:off x="611560" y="2924944"/>
            <a:ext cx="7920880" cy="3024336"/>
            <a:chOff x="611560" y="3573016"/>
            <a:chExt cx="7920880" cy="3024336"/>
          </a:xfrm>
          <a:solidFill>
            <a:schemeClr val="bg1">
              <a:lumMod val="50000"/>
            </a:schemeClr>
          </a:solidFill>
        </p:grpSpPr>
        <p:sp>
          <p:nvSpPr>
            <p:cNvPr id="5" name="4 Rectángulo"/>
            <p:cNvSpPr/>
            <p:nvPr/>
          </p:nvSpPr>
          <p:spPr>
            <a:xfrm>
              <a:off x="611560" y="3573016"/>
              <a:ext cx="7920880" cy="3024336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3203848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CuadroTexto"/>
          <p:cNvSpPr txBox="1"/>
          <p:nvPr/>
        </p:nvSpPr>
        <p:spPr>
          <a:xfrm>
            <a:off x="699326" y="3068960"/>
            <a:ext cx="2432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Modelo de gobernanza </a:t>
            </a:r>
            <a:r>
              <a:rPr lang="es-CL" dirty="0" smtClean="0">
                <a:solidFill>
                  <a:schemeClr val="bg1"/>
                </a:solidFill>
              </a:rPr>
              <a:t>participativo, democrático y ejecutivo</a:t>
            </a:r>
          </a:p>
          <a:p>
            <a:endParaRPr lang="es-CL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</a:rPr>
              <a:t>Consejo estratégico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FF0000"/>
                </a:solidFill>
              </a:rPr>
              <a:t>Comité ejecutivo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347864" y="3068960"/>
            <a:ext cx="23192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Debe utilizar las </a:t>
            </a:r>
            <a:r>
              <a:rPr lang="es-CL" sz="2000" b="1" dirty="0" smtClean="0">
                <a:solidFill>
                  <a:schemeClr val="bg1"/>
                </a:solidFill>
              </a:rPr>
              <a:t>capacidades científicas y tecnológicas existentes </a:t>
            </a:r>
            <a:r>
              <a:rPr lang="es-CL" dirty="0" smtClean="0">
                <a:solidFill>
                  <a:schemeClr val="bg1"/>
                </a:solidFill>
              </a:rPr>
              <a:t>en el territorio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smtClean="0">
                <a:solidFill>
                  <a:schemeClr val="bg1"/>
                </a:solidFill>
              </a:rPr>
              <a:t>y complementar aquellas que no existen.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949631" y="3356529"/>
            <a:ext cx="2319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rgbClr val="FF0000"/>
                </a:solidFill>
              </a:rPr>
              <a:t>Equipo técnico del polo estratégico</a:t>
            </a:r>
          </a:p>
          <a:p>
            <a:endParaRPr lang="es-CL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rgbClr val="FF0000"/>
                </a:solidFill>
              </a:rPr>
              <a:t>Equipo técnico por línea de trabajo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889246" y="4957552"/>
            <a:ext cx="2643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Capacidades técnicas, comerciales, sociales y de gestión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5796136" y="2967429"/>
            <a:ext cx="0" cy="2909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868144" y="2996952"/>
            <a:ext cx="26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Equipo multidisciplinario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11560" y="6093296"/>
            <a:ext cx="7920880" cy="6613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Debe </a:t>
            </a:r>
            <a:r>
              <a:rPr lang="es-CL" b="1" dirty="0"/>
              <a:t>considerar la sustentabilidad de las relaciones virtuosas generadas en el marco del Polo Estratégico, más allá del período de ejecución.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94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3262"/>
            <a:ext cx="1980708" cy="5784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53639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203848" y="22095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Líneas de Trabajo 1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6237312"/>
            <a:ext cx="198070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6171" y="2492896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Líneas </a:t>
            </a:r>
            <a:r>
              <a:rPr lang="es-CL" sz="2000" b="1" dirty="0"/>
              <a:t>de trabajo </a:t>
            </a:r>
            <a:r>
              <a:rPr lang="es-CL" sz="2000" dirty="0"/>
              <a:t>que deben ser abordadas por los Polos Estratégicos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11760" y="1340768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Definición de un plan de trabajo conjunto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Diseño de un plan de sustentabilidad para el Polo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Desarrollo de nuevos modelos de encadenamiento y negocios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Generación de acuerdos de colaboración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Articulación de actores del Polo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Potenciar líneas de investigación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Apalancamiento de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Contratación de recursos humanos especializados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Generación de acuerdos de I+D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3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3262"/>
            <a:ext cx="1980708" cy="5784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53639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6237312"/>
            <a:ext cx="198070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55776" y="1171352"/>
            <a:ext cx="6048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Contratación de consultorías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Infraestructura y laboratorios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Difusión de Polos Estratégicos y sus 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Actividades y demanda de servicios para la innovación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Programas de extensión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Desarrollo de paquetes tecnológicos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Capturas tecnológicas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Estrategias de propiedad intelectual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Estrategia de desarrollo del portafolio de productos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6171" y="2492896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Líneas </a:t>
            </a:r>
            <a:r>
              <a:rPr lang="es-CL" sz="2000" b="1" dirty="0"/>
              <a:t>de trabajo </a:t>
            </a:r>
            <a:r>
              <a:rPr lang="es-CL" sz="2000" dirty="0"/>
              <a:t>que deben ser abordadas por los Polos Estratégicos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203848" y="22095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Líneas de Trabajo 2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877272"/>
            <a:ext cx="9144000" cy="108012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53639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203848" y="22095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Resultados esperados</a:t>
            </a:r>
            <a:endParaRPr lang="es-CL" sz="2800" dirty="0">
              <a:solidFill>
                <a:schemeClr val="bg1"/>
              </a:solidFill>
            </a:endParaRPr>
          </a:p>
        </p:txBody>
      </p:sp>
      <p:grpSp>
        <p:nvGrpSpPr>
          <p:cNvPr id="23" name="Agrupar 13"/>
          <p:cNvGrpSpPr/>
          <p:nvPr/>
        </p:nvGrpSpPr>
        <p:grpSpPr>
          <a:xfrm>
            <a:off x="-97686" y="6216145"/>
            <a:ext cx="9154411" cy="596827"/>
            <a:chOff x="-97686" y="6198706"/>
            <a:chExt cx="9154411" cy="596827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-97686" y="6365318"/>
              <a:ext cx="9154411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5" name="Imagen 15" descr="separador-colo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497" y="6198706"/>
              <a:ext cx="8315999" cy="120118"/>
            </a:xfrm>
            <a:prstGeom prst="rect">
              <a:avLst/>
            </a:prstGeom>
          </p:spPr>
        </p:pic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4359152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657940" y="1376221"/>
            <a:ext cx="773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Contribuir al desarrollo de una industria de Ingredientes funcionales y aditivos especializados de base agrícola local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57940" y="1990581"/>
            <a:ext cx="77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Aumento de la superficie destinada a materia prima dedicada según demanda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72744" y="2411596"/>
            <a:ext cx="77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Mayor encadenamiento productivo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57940" y="2843644"/>
            <a:ext cx="77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Mejor coordinación y vinculación Ciencia – Empresas – Productores 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57940" y="3203684"/>
            <a:ext cx="77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Mejoramiento de las capacidades locales de capital humano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57940" y="3635732"/>
            <a:ext cx="77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</a:rPr>
              <a:t>Mayor disponibilidad de tecnologías e infraestructura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82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73479"/>
              </p:ext>
            </p:extLst>
          </p:nvPr>
        </p:nvGraphicFramePr>
        <p:xfrm>
          <a:off x="763424" y="1484784"/>
          <a:ext cx="7625647" cy="499717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795077"/>
                <a:gridCol w="1927764"/>
                <a:gridCol w="1490052"/>
                <a:gridCol w="436187"/>
                <a:gridCol w="582599"/>
                <a:gridCol w="462114"/>
                <a:gridCol w="469740"/>
                <a:gridCol w="462114"/>
              </a:tblGrid>
              <a:tr h="30361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Los indicadores identifican cómo la </a:t>
                      </a:r>
                      <a:r>
                        <a:rPr lang="es-ES" sz="1200" dirty="0">
                          <a:effectLst/>
                        </a:rPr>
                        <a:t>propuesta contribuirá al cumplimiento de los siguientes resultados: </a:t>
                      </a: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88" marR="41188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3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Indicador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>
                    <a:solidFill>
                      <a:srgbClr val="FF37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Medición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>
                    <a:solidFill>
                      <a:srgbClr val="FF37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Medio  verificación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>
                    <a:solidFill>
                      <a:srgbClr val="FF37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L</a:t>
                      </a:r>
                      <a:r>
                        <a:rPr lang="es-ES_tradnl" sz="900" dirty="0" smtClean="0">
                          <a:effectLst/>
                        </a:rPr>
                        <a:t>. B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>
                    <a:solidFill>
                      <a:srgbClr val="FF37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Meta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>
                    <a:solidFill>
                      <a:srgbClr val="FF373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Año de cumplimiento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>
                    <a:solidFill>
                      <a:srgbClr val="FF37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23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</a:t>
                      </a: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>
                    <a:solidFill>
                      <a:srgbClr val="FF3737"/>
                    </a:solidFill>
                  </a:tcPr>
                </a:tc>
              </a:tr>
              <a:tr h="32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Superficie cultivada (hectáreas)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 hectáreas o equivalentes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Incorporación de superficie dedicadas al cultivo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487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Número de ingredientes y/o aditivos especializados desarrollados 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 ingredientes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Producto desarrollado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32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Número empresas vinculadas y/o creadas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 smtClean="0">
                          <a:effectLst/>
                        </a:rPr>
                        <a:t>N° </a:t>
                      </a:r>
                      <a:r>
                        <a:rPr lang="es-ES_tradnl" sz="1000" dirty="0">
                          <a:effectLst/>
                        </a:rPr>
                        <a:t>de empresas</a:t>
                      </a:r>
                      <a:endParaRPr lang="es-E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Empresas vinculadas y/o creadas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81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Número de producción de conocimientos (publicaciones temáticas, manuales de manejo, operacionales, cartas, mapas, capítulos y libros)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 publicaciones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Publicaciones editadas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97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Capital humano capacitado y especializado de acuerdo a las necesidades de cada Polo Territorial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Nº de acciones de capacitación realizadas </a:t>
                      </a:r>
                      <a:r>
                        <a:rPr lang="es-ES_tradnl" sz="1000" dirty="0" smtClean="0">
                          <a:effectLst/>
                        </a:rPr>
                        <a:t>/ Nº </a:t>
                      </a:r>
                      <a:r>
                        <a:rPr lang="es-ES_tradnl" sz="1000" dirty="0">
                          <a:effectLst/>
                        </a:rPr>
                        <a:t>de acciones de capacitación programadas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Diagnósticos </a:t>
                      </a:r>
                      <a:r>
                        <a:rPr lang="es-ES_tradnl" sz="1000" dirty="0" smtClean="0">
                          <a:effectLst/>
                        </a:rPr>
                        <a:t>realizados / Listas </a:t>
                      </a:r>
                      <a:r>
                        <a:rPr lang="es-ES_tradnl" sz="1000" dirty="0">
                          <a:effectLst/>
                        </a:rPr>
                        <a:t>de </a:t>
                      </a:r>
                      <a:r>
                        <a:rPr lang="es-ES_tradnl" sz="1000" dirty="0" smtClean="0">
                          <a:effectLst/>
                        </a:rPr>
                        <a:t>participación / Registro </a:t>
                      </a:r>
                      <a:r>
                        <a:rPr lang="es-ES_tradnl" sz="1000" dirty="0">
                          <a:effectLst/>
                        </a:rPr>
                        <a:t>de seguimiento (cuaderno de campo)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32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Número de plazas de empleos generadas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 empleos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Contratos trabajos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32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Número de alianzas o convenios de colaboración nacional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 convenios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Convenios firmados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  <a:tr h="32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Número de alianzas o convenios de colaboración internacional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 convenios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Convenios firmados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7" marR="63547" marT="0" marB="0"/>
                </a:tc>
              </a:tr>
            </a:tbl>
          </a:graphicData>
        </a:graphic>
      </p:graphicFrame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7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03848" y="22095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Indicadores de desempeño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9" name="8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7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3262"/>
            <a:ext cx="9144000" cy="58841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9" name="48 Grupo"/>
          <p:cNvGrpSpPr/>
          <p:nvPr/>
        </p:nvGrpSpPr>
        <p:grpSpPr>
          <a:xfrm>
            <a:off x="1452508" y="1171012"/>
            <a:ext cx="6069446" cy="5661968"/>
            <a:chOff x="320750" y="1988840"/>
            <a:chExt cx="1572716" cy="1555930"/>
          </a:xfrm>
        </p:grpSpPr>
        <p:sp>
          <p:nvSpPr>
            <p:cNvPr id="50" name="49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28687" y="2140361"/>
              <a:ext cx="1156841" cy="125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 smtClean="0">
                  <a:solidFill>
                    <a:schemeClr val="accent4"/>
                  </a:solidFill>
                </a:rPr>
                <a:t>Deberá ser un grupo de actores del </a:t>
              </a:r>
              <a:r>
                <a:rPr lang="es-CL" sz="2800" b="1" dirty="0">
                  <a:solidFill>
                    <a:schemeClr val="accent4"/>
                  </a:solidFill>
                </a:rPr>
                <a:t>territorio</a:t>
              </a:r>
              <a:r>
                <a:rPr lang="es-CL" sz="2000" dirty="0" smtClean="0">
                  <a:solidFill>
                    <a:schemeClr val="accent4"/>
                  </a:solidFill>
                </a:rPr>
                <a:t> quienes serán los ejecutores de éste (</a:t>
              </a:r>
              <a:r>
                <a:rPr lang="es-CL" dirty="0">
                  <a:solidFill>
                    <a:schemeClr val="accent4"/>
                  </a:solidFill>
                </a:rPr>
                <a:t>e</a:t>
              </a:r>
              <a:r>
                <a:rPr lang="es-CL" dirty="0" smtClean="0">
                  <a:solidFill>
                    <a:schemeClr val="accent4"/>
                  </a:solidFill>
                </a:rPr>
                <a:t>mpresa transformadora, </a:t>
              </a:r>
              <a:r>
                <a:rPr lang="es-CL" dirty="0">
                  <a:solidFill>
                    <a:schemeClr val="accent4"/>
                  </a:solidFill>
                </a:rPr>
                <a:t>organización productiva</a:t>
              </a:r>
              <a:r>
                <a:rPr lang="es-CL" dirty="0" smtClean="0">
                  <a:solidFill>
                    <a:schemeClr val="accent4"/>
                  </a:solidFill>
                </a:rPr>
                <a:t>, entidad tecnológica</a:t>
              </a:r>
              <a:r>
                <a:rPr lang="es-CL" sz="2000" dirty="0" smtClean="0">
                  <a:solidFill>
                    <a:schemeClr val="accent4"/>
                  </a:solidFill>
                </a:rPr>
                <a:t>)</a:t>
              </a:r>
            </a:p>
            <a:p>
              <a:pPr algn="ctr"/>
              <a:endParaRPr lang="es-CL" sz="2000" dirty="0">
                <a:solidFill>
                  <a:schemeClr val="accent4"/>
                </a:solidFill>
              </a:endParaRPr>
            </a:p>
            <a:p>
              <a:pPr algn="ctr"/>
              <a:r>
                <a:rPr lang="es-CL" sz="2000" dirty="0" smtClean="0">
                  <a:solidFill>
                    <a:schemeClr val="accent4"/>
                  </a:solidFill>
                </a:rPr>
                <a:t>Dichos postulantes deben escoger un representante común, llamado </a:t>
              </a:r>
              <a:r>
                <a:rPr lang="es-CL" sz="2800" b="1" dirty="0" smtClean="0">
                  <a:solidFill>
                    <a:schemeClr val="accent4"/>
                  </a:solidFill>
                </a:rPr>
                <a:t>gestor</a:t>
              </a:r>
              <a:r>
                <a:rPr lang="es-CL" sz="2000" dirty="0" smtClean="0">
                  <a:solidFill>
                    <a:schemeClr val="accent4"/>
                  </a:solidFill>
                </a:rPr>
                <a:t>, quien será la contraparte de FIA para todos los efectos administrativos y legales. Los otros participantes tendrán la calidad de </a:t>
              </a:r>
              <a:r>
                <a:rPr lang="es-CL" sz="2800" b="1" dirty="0" err="1">
                  <a:solidFill>
                    <a:schemeClr val="accent4"/>
                  </a:solidFill>
                </a:rPr>
                <a:t>co</a:t>
              </a:r>
              <a:r>
                <a:rPr lang="es-CL" sz="2800" b="1" dirty="0">
                  <a:solidFill>
                    <a:schemeClr val="accent4"/>
                  </a:solidFill>
                </a:rPr>
                <a:t>-ejecutores y colaboradores</a:t>
              </a: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2987824" y="19275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Participantes del Polo Estratégico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1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-22172" y="1052837"/>
            <a:ext cx="9166172" cy="58841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203848" y="22095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Postulantes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lipse"/>
          <p:cNvSpPr/>
          <p:nvPr/>
        </p:nvSpPr>
        <p:spPr>
          <a:xfrm>
            <a:off x="4499992" y="1356051"/>
            <a:ext cx="3827858" cy="3652158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08104" y="2782979"/>
            <a:ext cx="221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solidFill>
                  <a:schemeClr val="accent4"/>
                </a:solidFill>
              </a:rPr>
              <a:t>Co-ejecutores</a:t>
            </a:r>
            <a:endParaRPr lang="es-CL" sz="2400" dirty="0">
              <a:solidFill>
                <a:schemeClr val="accent4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707904" y="5013176"/>
            <a:ext cx="3096344" cy="1805550"/>
            <a:chOff x="1763688" y="4256434"/>
            <a:chExt cx="3096344" cy="1805550"/>
          </a:xfrm>
        </p:grpSpPr>
        <p:sp>
          <p:nvSpPr>
            <p:cNvPr id="21" name="20 Elipse"/>
            <p:cNvSpPr/>
            <p:nvPr/>
          </p:nvSpPr>
          <p:spPr>
            <a:xfrm>
              <a:off x="1770556" y="4256434"/>
              <a:ext cx="1834117" cy="1805550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763688" y="49283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sz="2400" b="1" dirty="0">
                  <a:solidFill>
                    <a:schemeClr val="accent4"/>
                  </a:solidFill>
                </a:rPr>
                <a:t>Colaborador</a:t>
              </a:r>
            </a:p>
          </p:txBody>
        </p:sp>
      </p:grpSp>
      <p:sp>
        <p:nvSpPr>
          <p:cNvPr id="23" name="22 Elipse"/>
          <p:cNvSpPr/>
          <p:nvPr/>
        </p:nvSpPr>
        <p:spPr>
          <a:xfrm>
            <a:off x="640826" y="1385518"/>
            <a:ext cx="4093577" cy="3955677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269849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4"/>
                </a:solidFill>
              </a:rPr>
              <a:t>Gestor o </a:t>
            </a:r>
            <a:r>
              <a:rPr lang="es-CL" sz="2400" b="1" dirty="0">
                <a:solidFill>
                  <a:schemeClr val="accent4"/>
                </a:solidFill>
              </a:rPr>
              <a:t>representante común del Polo Estratégico</a:t>
            </a:r>
          </a:p>
          <a:p>
            <a:pPr algn="just"/>
            <a:endParaRPr lang="es-CL" sz="2400" b="1" dirty="0">
              <a:solidFill>
                <a:schemeClr val="accent4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6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493529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131840" y="22089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Aportes de FIA y contraparte</a:t>
            </a:r>
            <a:endParaRPr lang="es-CL" sz="2800" dirty="0">
              <a:solidFill>
                <a:schemeClr val="bg1"/>
              </a:solidFill>
            </a:endParaRPr>
          </a:p>
        </p:txBody>
      </p:sp>
      <p:grpSp>
        <p:nvGrpSpPr>
          <p:cNvPr id="23" name="Agrupar 13"/>
          <p:cNvGrpSpPr/>
          <p:nvPr/>
        </p:nvGrpSpPr>
        <p:grpSpPr>
          <a:xfrm>
            <a:off x="2987824" y="6453881"/>
            <a:ext cx="4139453" cy="430215"/>
            <a:chOff x="4629389" y="6376965"/>
            <a:chExt cx="4139453" cy="430215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4629389" y="6376965"/>
              <a:ext cx="4139453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Elipse 5"/>
          <p:cNvSpPr/>
          <p:nvPr/>
        </p:nvSpPr>
        <p:spPr>
          <a:xfrm flipH="1">
            <a:off x="1161511" y="1929780"/>
            <a:ext cx="1267196" cy="1240745"/>
          </a:xfrm>
          <a:prstGeom prst="ellipse">
            <a:avLst/>
          </a:prstGeom>
          <a:noFill/>
          <a:ln w="285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rgbClr val="9A0397"/>
              </a:solidFill>
            </a:endParaRPr>
          </a:p>
        </p:txBody>
      </p:sp>
      <p:sp>
        <p:nvSpPr>
          <p:cNvPr id="44" name="Elipse 6"/>
          <p:cNvSpPr/>
          <p:nvPr/>
        </p:nvSpPr>
        <p:spPr>
          <a:xfrm flipH="1">
            <a:off x="1146419" y="4168420"/>
            <a:ext cx="1297378" cy="1297378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45" name="Rectángulo 7"/>
          <p:cNvSpPr/>
          <p:nvPr/>
        </p:nvSpPr>
        <p:spPr>
          <a:xfrm>
            <a:off x="1036750" y="2379336"/>
            <a:ext cx="1516717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</a:t>
            </a:r>
            <a:endParaRPr lang="es-E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ángulo 9"/>
          <p:cNvSpPr/>
          <p:nvPr/>
        </p:nvSpPr>
        <p:spPr>
          <a:xfrm>
            <a:off x="999897" y="4529033"/>
            <a:ext cx="1590423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 y </a:t>
            </a:r>
            <a:r>
              <a:rPr lang="es-ES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E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-ejecutores</a:t>
            </a:r>
          </a:p>
          <a:p>
            <a:pPr algn="ctr">
              <a:lnSpc>
                <a:spcPct val="90000"/>
              </a:lnSpc>
            </a:pPr>
            <a:endParaRPr lang="es-ES" sz="1600" dirty="0">
              <a:solidFill>
                <a:srgbClr val="D00020"/>
              </a:solidFill>
            </a:endParaRPr>
          </a:p>
        </p:txBody>
      </p:sp>
      <p:pic>
        <p:nvPicPr>
          <p:cNvPr id="47" name="Imagen 10"/>
          <p:cNvPicPr>
            <a:picLocks noChangeAspect="1"/>
          </p:cNvPicPr>
          <p:nvPr/>
        </p:nvPicPr>
        <p:blipFill>
          <a:blip r:embed="rId6">
            <a:alphaModFix amt="67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877910" y="1943720"/>
            <a:ext cx="862312" cy="104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11"/>
          <p:cNvPicPr>
            <a:picLocks noChangeAspect="1"/>
          </p:cNvPicPr>
          <p:nvPr/>
        </p:nvPicPr>
        <p:blipFill>
          <a:blip r:embed="rId6">
            <a:alphaModFix amt="67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877910" y="4198639"/>
            <a:ext cx="862312" cy="104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ángulo 12"/>
          <p:cNvSpPr/>
          <p:nvPr/>
        </p:nvSpPr>
        <p:spPr>
          <a:xfrm>
            <a:off x="4234701" y="1929780"/>
            <a:ext cx="3926346" cy="1071737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ángulo 13"/>
          <p:cNvSpPr/>
          <p:nvPr/>
        </p:nvSpPr>
        <p:spPr>
          <a:xfrm>
            <a:off x="4277380" y="3954166"/>
            <a:ext cx="3926346" cy="1419050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CuadroTexto 1"/>
          <p:cNvSpPr txBox="1"/>
          <p:nvPr/>
        </p:nvSpPr>
        <p:spPr>
          <a:xfrm>
            <a:off x="4780070" y="197347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Máximo $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900.000.000</a:t>
            </a:r>
            <a:endParaRPr lang="es-C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costo total</a:t>
            </a:r>
          </a:p>
        </p:txBody>
      </p:sp>
      <p:sp>
        <p:nvSpPr>
          <p:cNvPr id="52" name="CuadroTexto 15"/>
          <p:cNvSpPr txBox="1"/>
          <p:nvPr/>
        </p:nvSpPr>
        <p:spPr>
          <a:xfrm>
            <a:off x="4449510" y="4077072"/>
            <a:ext cx="343485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Mínimo 30% del costo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Aportes pecuniarios </a:t>
            </a:r>
            <a:r>
              <a:rPr lang="es-CL" sz="13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(mínimo 10% costo total de la propuesta)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Aportes no pecuniarios</a:t>
            </a:r>
            <a:endParaRPr lang="es-C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Imagen 15" descr="separador-col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97" y="6216145"/>
            <a:ext cx="8315999" cy="120118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75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53639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491880" y="22854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 Criterios de Evaluación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27590" b="35147"/>
          <a:stretch/>
        </p:blipFill>
        <p:spPr bwMode="auto">
          <a:xfrm rot="5400000">
            <a:off x="5420380" y="3134383"/>
            <a:ext cx="5785103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ángulo 46"/>
          <p:cNvSpPr/>
          <p:nvPr/>
        </p:nvSpPr>
        <p:spPr>
          <a:xfrm rot="16200000">
            <a:off x="3287801" y="-2031713"/>
            <a:ext cx="732701" cy="730830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 47"/>
          <p:cNvSpPr/>
          <p:nvPr/>
        </p:nvSpPr>
        <p:spPr>
          <a:xfrm rot="16200000">
            <a:off x="3173060" y="-1124836"/>
            <a:ext cx="962189" cy="730831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" name="Imagen 48"/>
          <p:cNvPicPr>
            <a:picLocks noChangeAspect="1"/>
          </p:cNvPicPr>
          <p:nvPr/>
        </p:nvPicPr>
        <p:blipFill>
          <a:blip r:embed="rId6" cstate="email">
            <a:alphaModFix amt="6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2935" y="1319713"/>
            <a:ext cx="200021" cy="24213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CuadroTexto 13"/>
          <p:cNvSpPr txBox="1"/>
          <p:nvPr/>
        </p:nvSpPr>
        <p:spPr>
          <a:xfrm>
            <a:off x="320822" y="1340768"/>
            <a:ext cx="62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tx2"/>
                </a:solidFill>
              </a:rPr>
              <a:t>1</a:t>
            </a:r>
            <a:endParaRPr lang="es-CL" sz="2800" dirty="0">
              <a:solidFill>
                <a:schemeClr val="tx2"/>
              </a:solidFill>
            </a:endParaRPr>
          </a:p>
        </p:txBody>
      </p:sp>
      <p:sp>
        <p:nvSpPr>
          <p:cNvPr id="55" name="Rectángulo 14"/>
          <p:cNvSpPr/>
          <p:nvPr/>
        </p:nvSpPr>
        <p:spPr>
          <a:xfrm>
            <a:off x="-10407" y="1957259"/>
            <a:ext cx="7390719" cy="10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CuadroTexto 78"/>
          <p:cNvSpPr txBox="1"/>
          <p:nvPr/>
        </p:nvSpPr>
        <p:spPr>
          <a:xfrm>
            <a:off x="327069" y="2171615"/>
            <a:ext cx="62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0" name="CuadroTexto 16"/>
          <p:cNvSpPr txBox="1"/>
          <p:nvPr/>
        </p:nvSpPr>
        <p:spPr>
          <a:xfrm>
            <a:off x="1034823" y="2179654"/>
            <a:ext cx="252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(20%)</a:t>
            </a:r>
          </a:p>
        </p:txBody>
      </p:sp>
      <p:sp>
        <p:nvSpPr>
          <p:cNvPr id="72" name="CuadroTexto 83"/>
          <p:cNvSpPr txBox="1"/>
          <p:nvPr/>
        </p:nvSpPr>
        <p:spPr>
          <a:xfrm>
            <a:off x="1041622" y="1340768"/>
            <a:ext cx="201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Propuesta de valor (30%)</a:t>
            </a:r>
            <a:endParaRPr lang="es-C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CuadroTexto 83"/>
          <p:cNvSpPr txBox="1"/>
          <p:nvPr/>
        </p:nvSpPr>
        <p:spPr>
          <a:xfrm>
            <a:off x="3923928" y="129130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Portafolio de productos 20%</a:t>
            </a:r>
            <a:endParaRPr lang="es-C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CuadroTexto 83"/>
          <p:cNvSpPr txBox="1"/>
          <p:nvPr/>
        </p:nvSpPr>
        <p:spPr>
          <a:xfrm>
            <a:off x="3923928" y="158792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Encadenamiento productivo 10% </a:t>
            </a:r>
            <a:endParaRPr lang="es-C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Imagen 48"/>
          <p:cNvPicPr>
            <a:picLocks noChangeAspect="1"/>
          </p:cNvPicPr>
          <p:nvPr/>
        </p:nvPicPr>
        <p:blipFill>
          <a:blip r:embed="rId6" cstate="email">
            <a:alphaModFix amt="6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2936" y="1607745"/>
            <a:ext cx="200021" cy="24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Imagen 68"/>
          <p:cNvPicPr>
            <a:picLocks noChangeAspect="1"/>
          </p:cNvPicPr>
          <p:nvPr/>
        </p:nvPicPr>
        <p:blipFill>
          <a:blip r:embed="rId6" cstate="email">
            <a:alphaModFix amt="67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7840" y="2469877"/>
            <a:ext cx="200021" cy="2421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CuadroTexto 83"/>
          <p:cNvSpPr txBox="1"/>
          <p:nvPr/>
        </p:nvSpPr>
        <p:spPr>
          <a:xfrm>
            <a:off x="3995936" y="20608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Capacidades para la propuesta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colaborativo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 multidisciplinario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87" name="Rectángulo 46"/>
          <p:cNvSpPr/>
          <p:nvPr/>
        </p:nvSpPr>
        <p:spPr>
          <a:xfrm rot="16200000">
            <a:off x="3287804" y="-156239"/>
            <a:ext cx="732701" cy="7308307"/>
          </a:xfrm>
          <a:prstGeom prst="rect">
            <a:avLst/>
          </a:prstGeom>
          <a:solidFill>
            <a:srgbClr val="E2E2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CuadroTexto 79"/>
          <p:cNvSpPr txBox="1"/>
          <p:nvPr/>
        </p:nvSpPr>
        <p:spPr>
          <a:xfrm>
            <a:off x="323528" y="3183359"/>
            <a:ext cx="62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8" name="CuadroTexto 16"/>
          <p:cNvSpPr txBox="1"/>
          <p:nvPr/>
        </p:nvSpPr>
        <p:spPr>
          <a:xfrm>
            <a:off x="971600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Gobernanza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6%)</a:t>
            </a:r>
          </a:p>
        </p:txBody>
      </p:sp>
      <p:sp>
        <p:nvSpPr>
          <p:cNvPr id="89" name="Rectángulo 47"/>
          <p:cNvSpPr/>
          <p:nvPr/>
        </p:nvSpPr>
        <p:spPr>
          <a:xfrm rot="16200000">
            <a:off x="3167857" y="811128"/>
            <a:ext cx="962189" cy="731871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CuadroTexto 80"/>
          <p:cNvSpPr txBox="1"/>
          <p:nvPr/>
        </p:nvSpPr>
        <p:spPr>
          <a:xfrm>
            <a:off x="277110" y="4210635"/>
            <a:ext cx="62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90" name="CuadroTexto 16"/>
          <p:cNvSpPr txBox="1"/>
          <p:nvPr/>
        </p:nvSpPr>
        <p:spPr>
          <a:xfrm>
            <a:off x="1006027" y="41490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Coherencia en la formulación </a:t>
            </a:r>
            <a:r>
              <a:rPr lang="es-C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14%)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-10405" y="5072560"/>
            <a:ext cx="7308307" cy="1022762"/>
            <a:chOff x="-10405" y="5144571"/>
            <a:chExt cx="7308307" cy="780883"/>
          </a:xfrm>
          <a:solidFill>
            <a:srgbClr val="E2E2E2"/>
          </a:solidFill>
        </p:grpSpPr>
        <p:sp>
          <p:nvSpPr>
            <p:cNvPr id="91" name="Rectángulo 46"/>
            <p:cNvSpPr/>
            <p:nvPr/>
          </p:nvSpPr>
          <p:spPr>
            <a:xfrm rot="16200000">
              <a:off x="3253307" y="1880859"/>
              <a:ext cx="780883" cy="7308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CuadroTexto 80"/>
            <p:cNvSpPr txBox="1"/>
            <p:nvPr/>
          </p:nvSpPr>
          <p:spPr>
            <a:xfrm>
              <a:off x="251520" y="5282044"/>
              <a:ext cx="622482" cy="3994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93" name="CuadroTexto 16"/>
            <p:cNvSpPr txBox="1"/>
            <p:nvPr/>
          </p:nvSpPr>
          <p:spPr>
            <a:xfrm>
              <a:off x="971600" y="5220488"/>
              <a:ext cx="2808312" cy="7049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Potencial impacto </a:t>
              </a:r>
              <a:r>
                <a:rPr lang="es-CL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lang="es-CL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propuesta en el territorio (30%)</a:t>
              </a:r>
            </a:p>
          </p:txBody>
        </p:sp>
      </p:grpSp>
      <p:sp>
        <p:nvSpPr>
          <p:cNvPr id="96" name="CuadroTexto 83"/>
          <p:cNvSpPr txBox="1"/>
          <p:nvPr/>
        </p:nvSpPr>
        <p:spPr>
          <a:xfrm>
            <a:off x="4067944" y="51571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Generación industria 15%</a:t>
            </a:r>
          </a:p>
        </p:txBody>
      </p:sp>
      <p:sp>
        <p:nvSpPr>
          <p:cNvPr id="97" name="CuadroTexto 83"/>
          <p:cNvSpPr txBox="1"/>
          <p:nvPr/>
        </p:nvSpPr>
        <p:spPr>
          <a:xfrm>
            <a:off x="4067944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materias primas 15%</a:t>
            </a:r>
          </a:p>
        </p:txBody>
      </p:sp>
      <p:pic>
        <p:nvPicPr>
          <p:cNvPr id="42" name="Imagen 48"/>
          <p:cNvPicPr>
            <a:picLocks noChangeAspect="1"/>
          </p:cNvPicPr>
          <p:nvPr/>
        </p:nvPicPr>
        <p:blipFill>
          <a:blip r:embed="rId6" cstate="email">
            <a:alphaModFix amt="6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2936" y="2471841"/>
            <a:ext cx="200021" cy="24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n 48"/>
          <p:cNvPicPr>
            <a:picLocks noChangeAspect="1"/>
          </p:cNvPicPr>
          <p:nvPr/>
        </p:nvPicPr>
        <p:blipFill>
          <a:blip r:embed="rId6" cstate="email">
            <a:alphaModFix amt="6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9852" y="5242858"/>
            <a:ext cx="200021" cy="24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8"/>
          <p:cNvPicPr>
            <a:picLocks noChangeAspect="1"/>
          </p:cNvPicPr>
          <p:nvPr/>
        </p:nvPicPr>
        <p:blipFill>
          <a:blip r:embed="rId6" cstate="email">
            <a:alphaModFix amt="6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58835" y="5567022"/>
            <a:ext cx="200021" cy="24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48"/>
          <p:cNvPicPr>
            <a:picLocks noChangeAspect="1"/>
          </p:cNvPicPr>
          <p:nvPr/>
        </p:nvPicPr>
        <p:blipFill>
          <a:blip r:embed="rId6" cstate="email">
            <a:alphaModFix amt="6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2934" y="2158598"/>
            <a:ext cx="200021" cy="2421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0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28480" r="12617" b="13894"/>
          <a:stretch/>
        </p:blipFill>
        <p:spPr bwMode="auto">
          <a:xfrm>
            <a:off x="-1" y="1340767"/>
            <a:ext cx="9144001" cy="49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Marcador de posición de imagen 6" descr="logo-f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11" name="Picture 2" descr="C:\Users\psolar\AppData\Local\Temp\F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131840" y="1594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La Historia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66335067"/>
              </p:ext>
            </p:extLst>
          </p:nvPr>
        </p:nvGraphicFramePr>
        <p:xfrm>
          <a:off x="251519" y="1073262"/>
          <a:ext cx="8712969" cy="502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89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491880" y="228541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Información importante</a:t>
            </a:r>
            <a:endParaRPr lang="es-CL" sz="2800" dirty="0">
              <a:solidFill>
                <a:schemeClr val="bg1"/>
              </a:solidFill>
            </a:endParaRPr>
          </a:p>
        </p:txBody>
      </p:sp>
      <p:grpSp>
        <p:nvGrpSpPr>
          <p:cNvPr id="23" name="Agrupar 13"/>
          <p:cNvGrpSpPr/>
          <p:nvPr/>
        </p:nvGrpSpPr>
        <p:grpSpPr>
          <a:xfrm>
            <a:off x="2987824" y="6453881"/>
            <a:ext cx="4139453" cy="430215"/>
            <a:chOff x="4629389" y="6376965"/>
            <a:chExt cx="4139453" cy="430215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4629389" y="6376965"/>
              <a:ext cx="4139453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8" name="Imagen 15" descr="separador-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97" y="6216145"/>
            <a:ext cx="8315999" cy="120118"/>
          </a:xfrm>
          <a:prstGeom prst="rect">
            <a:avLst/>
          </a:prstGeom>
        </p:spPr>
      </p:pic>
      <p:sp>
        <p:nvSpPr>
          <p:cNvPr id="25" name="Rectángulo 15"/>
          <p:cNvSpPr/>
          <p:nvPr/>
        </p:nvSpPr>
        <p:spPr>
          <a:xfrm>
            <a:off x="524358" y="4476828"/>
            <a:ext cx="7986874" cy="1242026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14"/>
          <p:cNvSpPr/>
          <p:nvPr/>
        </p:nvSpPr>
        <p:spPr>
          <a:xfrm>
            <a:off x="524358" y="3101374"/>
            <a:ext cx="7986874" cy="1242026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1"/>
          <p:cNvSpPr/>
          <p:nvPr/>
        </p:nvSpPr>
        <p:spPr>
          <a:xfrm>
            <a:off x="524358" y="1661214"/>
            <a:ext cx="7986874" cy="1242026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30712" y="1826934"/>
            <a:ext cx="4341688" cy="12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63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b="1" dirty="0" smtClean="0">
                <a:latin typeface="Calibri" panose="020F0502020204030204" pitchFamily="34" charset="0"/>
              </a:rPr>
              <a:t>Apertura</a:t>
            </a:r>
            <a:r>
              <a:rPr lang="es-ES" dirty="0" smtClean="0">
                <a:latin typeface="Calibri" panose="020F0502020204030204" pitchFamily="34" charset="0"/>
              </a:rPr>
              <a:t> 23 de enero de 2017</a:t>
            </a:r>
          </a:p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b="1" dirty="0" smtClean="0">
                <a:latin typeface="Calibri" panose="020F0502020204030204" pitchFamily="34" charset="0"/>
              </a:rPr>
              <a:t>Cierre</a:t>
            </a:r>
            <a:r>
              <a:rPr lang="es-ES" dirty="0" smtClean="0">
                <a:latin typeface="Calibri" panose="020F0502020204030204" pitchFamily="34" charset="0"/>
              </a:rPr>
              <a:t> 24 </a:t>
            </a:r>
            <a:r>
              <a:rPr lang="es-ES" dirty="0">
                <a:latin typeface="Calibri" panose="020F0502020204030204" pitchFamily="34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</a:rPr>
              <a:t>abril de 2017 </a:t>
            </a:r>
            <a:r>
              <a:rPr lang="es-ES" dirty="0">
                <a:latin typeface="Calibri" panose="020F0502020204030204" pitchFamily="34" charset="0"/>
              </a:rPr>
              <a:t>a las </a:t>
            </a:r>
            <a:r>
              <a:rPr lang="es-ES" dirty="0" smtClean="0">
                <a:latin typeface="Calibri" panose="020F0502020204030204" pitchFamily="34" charset="0"/>
              </a:rPr>
              <a:t>16 horas</a:t>
            </a: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 bwMode="auto">
          <a:xfrm>
            <a:off x="524358" y="1753970"/>
            <a:ext cx="256088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Período de Postulación</a:t>
            </a:r>
            <a:endParaRPr lang="es-CL" sz="2400" dirty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641860" y="3191272"/>
            <a:ext cx="5083040" cy="105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63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dirty="0" smtClean="0">
                <a:latin typeface="Calibri" panose="020F0502020204030204" pitchFamily="34" charset="0"/>
              </a:rPr>
              <a:t>Duración </a:t>
            </a:r>
            <a:r>
              <a:rPr lang="es-ES" dirty="0">
                <a:latin typeface="Calibri" panose="020F0502020204030204" pitchFamily="34" charset="0"/>
              </a:rPr>
              <a:t>máxima de </a:t>
            </a:r>
            <a:r>
              <a:rPr lang="es-ES" b="1" dirty="0" smtClean="0">
                <a:latin typeface="Calibri" panose="020F0502020204030204" pitchFamily="34" charset="0"/>
              </a:rPr>
              <a:t>36</a:t>
            </a:r>
            <a:r>
              <a:rPr lang="es-ES" dirty="0" smtClean="0">
                <a:latin typeface="Calibri" panose="020F0502020204030204" pitchFamily="34" charset="0"/>
              </a:rPr>
              <a:t> meses </a:t>
            </a:r>
          </a:p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dirty="0" smtClean="0">
                <a:latin typeface="Calibri" panose="020F0502020204030204" pitchFamily="34" charset="0"/>
              </a:rPr>
              <a:t>Puesta en marcha a partir de agosto 2017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 bwMode="auto">
          <a:xfrm>
            <a:off x="549750" y="3191272"/>
            <a:ext cx="256088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Período de Ejecución</a:t>
            </a:r>
            <a:endParaRPr lang="es-CL" sz="2400" dirty="0">
              <a:solidFill>
                <a:schemeClr val="tx1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775998" y="4487416"/>
            <a:ext cx="4735234" cy="9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63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dirty="0" smtClean="0">
                <a:latin typeface="Calibri" panose="020F0502020204030204" pitchFamily="34" charset="0"/>
              </a:rPr>
              <a:t>23 de enero al 14 de abril de 2017</a:t>
            </a:r>
            <a:endParaRPr lang="es-ES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polosestrategicos2017@fia.cl</a:t>
            </a:r>
            <a:endParaRPr lang="es-E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2 Marcador de contenido"/>
          <p:cNvSpPr txBox="1">
            <a:spLocks/>
          </p:cNvSpPr>
          <p:nvPr/>
        </p:nvSpPr>
        <p:spPr bwMode="auto">
          <a:xfrm>
            <a:off x="549750" y="4487416"/>
            <a:ext cx="256088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s-ES" sz="24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Período de Consultas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1" name="Imagen 11"/>
          <p:cNvPicPr>
            <a:picLocks noChangeAspect="1"/>
          </p:cNvPicPr>
          <p:nvPr/>
        </p:nvPicPr>
        <p:blipFill>
          <a:blip r:embed="rId7">
            <a:alphaModFix amt="67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538795" y="1719913"/>
            <a:ext cx="862312" cy="104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12"/>
          <p:cNvPicPr>
            <a:picLocks noChangeAspect="1"/>
          </p:cNvPicPr>
          <p:nvPr/>
        </p:nvPicPr>
        <p:blipFill>
          <a:blip r:embed="rId7">
            <a:alphaModFix amt="67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599875" y="3108474"/>
            <a:ext cx="862312" cy="104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13"/>
          <p:cNvPicPr>
            <a:picLocks noChangeAspect="1"/>
          </p:cNvPicPr>
          <p:nvPr/>
        </p:nvPicPr>
        <p:blipFill>
          <a:blip r:embed="rId7">
            <a:alphaModFix amt="67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577408" y="4429050"/>
            <a:ext cx="862312" cy="1043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93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427685" y="216132"/>
            <a:ext cx="334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Acciones de Difusión</a:t>
            </a:r>
            <a:endParaRPr lang="es-CL" sz="2800" dirty="0">
              <a:solidFill>
                <a:schemeClr val="bg1"/>
              </a:solidFill>
            </a:endParaRPr>
          </a:p>
        </p:txBody>
      </p:sp>
      <p:grpSp>
        <p:nvGrpSpPr>
          <p:cNvPr id="23" name="Agrupar 13"/>
          <p:cNvGrpSpPr/>
          <p:nvPr/>
        </p:nvGrpSpPr>
        <p:grpSpPr>
          <a:xfrm>
            <a:off x="2987824" y="6453881"/>
            <a:ext cx="4139453" cy="430215"/>
            <a:chOff x="4629389" y="6376965"/>
            <a:chExt cx="4139453" cy="430215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4629389" y="6376965"/>
              <a:ext cx="4139453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8" name="Imagen 15" descr="separador-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97" y="6216145"/>
            <a:ext cx="8315999" cy="120118"/>
          </a:xfrm>
          <a:prstGeom prst="rect">
            <a:avLst/>
          </a:prstGeom>
        </p:spPr>
      </p:pic>
      <p:sp>
        <p:nvSpPr>
          <p:cNvPr id="34" name="Rectángulo 1"/>
          <p:cNvSpPr/>
          <p:nvPr/>
        </p:nvSpPr>
        <p:spPr>
          <a:xfrm>
            <a:off x="551999" y="1374628"/>
            <a:ext cx="7986874" cy="919363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914356" y="1425987"/>
            <a:ext cx="4341688" cy="7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63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ES" sz="1400" b="1" dirty="0" err="1" smtClean="0">
                <a:latin typeface="+mj-lt"/>
                <a:ea typeface="+mj-ea"/>
                <a:cs typeface="+mj-cs"/>
              </a:rPr>
              <a:t>Mailing</a:t>
            </a:r>
            <a:r>
              <a:rPr lang="es-ES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1400" dirty="0" smtClean="0">
                <a:latin typeface="+mj-lt"/>
                <a:ea typeface="+mj-ea"/>
                <a:cs typeface="+mj-cs"/>
              </a:rPr>
              <a:t>informativo e invitación a</a:t>
            </a:r>
            <a:r>
              <a:rPr lang="es-ES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es-CL" sz="1400" dirty="0" smtClean="0">
                <a:latin typeface="+mj-lt"/>
              </a:rPr>
              <a:t>universidades</a:t>
            </a:r>
            <a:r>
              <a:rPr lang="es-CL" sz="1400" dirty="0">
                <a:latin typeface="+mj-lt"/>
              </a:rPr>
              <a:t>, centros tecnológicos, empresas transformadoras, consultoras y gremios por rubro y región</a:t>
            </a:r>
            <a:r>
              <a:rPr lang="es-CL" sz="1400" dirty="0" smtClean="0">
                <a:latin typeface="+mj-lt"/>
              </a:rPr>
              <a:t>.</a:t>
            </a:r>
            <a:endParaRPr lang="es-E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 bwMode="auto">
          <a:xfrm>
            <a:off x="737061" y="1616250"/>
            <a:ext cx="1179339" cy="48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s-CL" sz="1800" b="1" dirty="0" smtClean="0">
                <a:solidFill>
                  <a:schemeClr val="tx1"/>
                </a:solidFill>
                <a:ea typeface="+mj-ea"/>
                <a:cs typeface="+mj-cs"/>
              </a:rPr>
              <a:t>Febrero</a:t>
            </a:r>
            <a:endParaRPr lang="es-CL" sz="1800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41" name="Imagen 11"/>
          <p:cNvPicPr>
            <a:picLocks noChangeAspect="1"/>
          </p:cNvPicPr>
          <p:nvPr/>
        </p:nvPicPr>
        <p:blipFill>
          <a:blip r:embed="rId7">
            <a:alphaModFix amt="67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50837" y="1569764"/>
            <a:ext cx="357570" cy="5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ángulo 1"/>
          <p:cNvSpPr/>
          <p:nvPr/>
        </p:nvSpPr>
        <p:spPr>
          <a:xfrm>
            <a:off x="551999" y="2496332"/>
            <a:ext cx="7986874" cy="919363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Rectángulo 1"/>
          <p:cNvSpPr/>
          <p:nvPr/>
        </p:nvSpPr>
        <p:spPr>
          <a:xfrm>
            <a:off x="551999" y="3624717"/>
            <a:ext cx="7986874" cy="1964523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2 Marcador de contenido"/>
          <p:cNvSpPr txBox="1">
            <a:spLocks/>
          </p:cNvSpPr>
          <p:nvPr/>
        </p:nvSpPr>
        <p:spPr bwMode="auto">
          <a:xfrm>
            <a:off x="737279" y="2541123"/>
            <a:ext cx="1950336" cy="8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s-CL" sz="1800" b="1" dirty="0" smtClean="0">
                <a:solidFill>
                  <a:schemeClr val="tx1"/>
                </a:solidFill>
                <a:ea typeface="+mj-ea"/>
                <a:cs typeface="+mj-cs"/>
              </a:rPr>
              <a:t>Febrero</a:t>
            </a:r>
          </a:p>
          <a:p>
            <a:pPr marL="0" indent="0">
              <a:buNone/>
              <a:defRPr/>
            </a:pPr>
            <a:r>
              <a:rPr lang="es-CL" sz="1800" b="1" dirty="0" smtClean="0">
                <a:solidFill>
                  <a:schemeClr val="tx1"/>
                </a:solidFill>
                <a:ea typeface="+mj-ea"/>
                <a:cs typeface="+mj-cs"/>
              </a:rPr>
              <a:t>(Miércoles)</a:t>
            </a:r>
            <a:endParaRPr lang="es-CL" sz="1800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46" name="Imagen 11"/>
          <p:cNvPicPr>
            <a:picLocks noChangeAspect="1"/>
          </p:cNvPicPr>
          <p:nvPr/>
        </p:nvPicPr>
        <p:blipFill>
          <a:blip r:embed="rId7">
            <a:alphaModFix amt="67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56006" y="2664874"/>
            <a:ext cx="357570" cy="5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21105" y="2623776"/>
            <a:ext cx="4341688" cy="7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63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CL" sz="1400" b="1" dirty="0">
                <a:latin typeface="+mj-lt"/>
              </a:rPr>
              <a:t>R</a:t>
            </a:r>
            <a:r>
              <a:rPr lang="es-CL" sz="1400" b="1" dirty="0" smtClean="0">
                <a:latin typeface="+mj-lt"/>
              </a:rPr>
              <a:t>euniones</a:t>
            </a:r>
            <a:r>
              <a:rPr lang="es-CL" sz="1400" dirty="0" smtClean="0">
                <a:latin typeface="+mj-lt"/>
              </a:rPr>
              <a:t> de presentación del instrumento, en FIA Santiago, donde se responderán dudas y consultas.</a:t>
            </a:r>
            <a:endParaRPr lang="es-E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2 Marcador de contenido"/>
          <p:cNvSpPr txBox="1">
            <a:spLocks/>
          </p:cNvSpPr>
          <p:nvPr/>
        </p:nvSpPr>
        <p:spPr bwMode="auto">
          <a:xfrm>
            <a:off x="791193" y="3972363"/>
            <a:ext cx="1951168" cy="8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s-CL" sz="1800" b="1" dirty="0" smtClean="0">
                <a:solidFill>
                  <a:schemeClr val="tx1"/>
                </a:solidFill>
                <a:ea typeface="+mj-ea"/>
                <a:cs typeface="+mj-cs"/>
              </a:rPr>
              <a:t>Marzo</a:t>
            </a:r>
          </a:p>
          <a:p>
            <a:pPr marL="0" indent="0">
              <a:buNone/>
              <a:defRPr/>
            </a:pPr>
            <a:r>
              <a:rPr lang="es-CL" sz="1800" b="1" dirty="0" smtClean="0">
                <a:solidFill>
                  <a:schemeClr val="tx1"/>
                </a:solidFill>
                <a:ea typeface="+mj-ea"/>
                <a:cs typeface="+mj-cs"/>
              </a:rPr>
              <a:t>(2ª y 3ª semana)</a:t>
            </a:r>
            <a:endParaRPr lang="es-CL" sz="1800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50" name="Imagen 11"/>
          <p:cNvPicPr>
            <a:picLocks noChangeAspect="1"/>
          </p:cNvPicPr>
          <p:nvPr/>
        </p:nvPicPr>
        <p:blipFill>
          <a:blip r:embed="rId7">
            <a:alphaModFix amt="67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56006" y="4138266"/>
            <a:ext cx="357570" cy="5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921105" y="3642334"/>
            <a:ext cx="4341688" cy="14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638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CL" sz="1400" b="1" dirty="0" smtClean="0">
                <a:latin typeface="+mj-lt"/>
              </a:rPr>
              <a:t>Reuniones en regiones</a:t>
            </a:r>
            <a:r>
              <a:rPr lang="es-CL" sz="1400" dirty="0" smtClean="0">
                <a:latin typeface="+mj-lt"/>
              </a:rPr>
              <a:t> bajo el mismo formato anterior. Además de eventuales postulantes</a:t>
            </a:r>
            <a:r>
              <a:rPr lang="es-CL" sz="1400" dirty="0"/>
              <a:t>,</a:t>
            </a:r>
            <a:r>
              <a:rPr lang="es-CL" sz="1400" dirty="0" smtClean="0">
                <a:latin typeface="+mj-lt"/>
              </a:rPr>
              <a:t> contarán con la participación de autoridades regionales.</a:t>
            </a:r>
          </a:p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CL" sz="1400" b="1" dirty="0" smtClean="0">
                <a:latin typeface="+mj-lt"/>
              </a:rPr>
              <a:t>Regiones:</a:t>
            </a:r>
            <a:r>
              <a:rPr lang="es-CL" sz="1400" dirty="0" smtClean="0">
                <a:latin typeface="+mj-lt"/>
              </a:rPr>
              <a:t> Arica Parinacota, Coquimbo, Valparaíso, Maule, Biobío, Araucanía, Los Ríos, Aysén.</a:t>
            </a:r>
          </a:p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r>
              <a:rPr lang="es-CL" sz="1400" b="1" dirty="0" smtClean="0">
                <a:latin typeface="+mj-lt"/>
              </a:rPr>
              <a:t>Santiago</a:t>
            </a:r>
            <a:r>
              <a:rPr lang="es-CL" sz="1400" dirty="0" smtClean="0">
                <a:latin typeface="+mj-lt"/>
              </a:rPr>
              <a:t>: 16 de Marzo – Centro de Innovación de la PUC</a:t>
            </a:r>
          </a:p>
          <a:p>
            <a:pPr marL="0" indent="0" eaLnBrk="1" hangingPunct="1">
              <a:lnSpc>
                <a:spcPct val="12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</a:pPr>
            <a:endParaRPr lang="es-CL" sz="1400" dirty="0" smtClean="0"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427685" y="216132"/>
            <a:ext cx="334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Acciones de Difusión</a:t>
            </a:r>
            <a:endParaRPr lang="es-CL" sz="2800" dirty="0">
              <a:solidFill>
                <a:schemeClr val="bg1"/>
              </a:solidFill>
            </a:endParaRPr>
          </a:p>
        </p:txBody>
      </p:sp>
      <p:grpSp>
        <p:nvGrpSpPr>
          <p:cNvPr id="23" name="Agrupar 13"/>
          <p:cNvGrpSpPr/>
          <p:nvPr/>
        </p:nvGrpSpPr>
        <p:grpSpPr>
          <a:xfrm>
            <a:off x="2987824" y="6453881"/>
            <a:ext cx="4139453" cy="430215"/>
            <a:chOff x="4629389" y="6376965"/>
            <a:chExt cx="4139453" cy="430215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4629389" y="6376965"/>
              <a:ext cx="4139453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8" name="Imagen 15" descr="separador-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6" y="6440871"/>
            <a:ext cx="8315999" cy="120118"/>
          </a:xfrm>
          <a:prstGeom prst="rect">
            <a:avLst/>
          </a:prstGeom>
        </p:spPr>
      </p:pic>
      <p:sp>
        <p:nvSpPr>
          <p:cNvPr id="34" name="Rectángulo 1"/>
          <p:cNvSpPr/>
          <p:nvPr/>
        </p:nvSpPr>
        <p:spPr>
          <a:xfrm>
            <a:off x="551999" y="1073261"/>
            <a:ext cx="7986874" cy="5263001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22</a:t>
            </a:fld>
            <a:endParaRPr lang="es-CL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04791"/>
              </p:ext>
            </p:extLst>
          </p:nvPr>
        </p:nvGraphicFramePr>
        <p:xfrm>
          <a:off x="1043608" y="1073264"/>
          <a:ext cx="6264697" cy="526299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059903"/>
                <a:gridCol w="1210100"/>
                <a:gridCol w="1088919"/>
                <a:gridCol w="2905775"/>
              </a:tblGrid>
              <a:tr h="175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Región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Ciudad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Fecha 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Hotel Desayuno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Arica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Arica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9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Hotel Arica: Comandante San Martín 599, Arica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7017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Coquimbo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La Serena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10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Hotel Diego de Almagro: </a:t>
                      </a:r>
                      <a:r>
                        <a:rPr lang="es-CL" sz="900" dirty="0" err="1">
                          <a:effectLst/>
                        </a:rPr>
                        <a:t>Av</a:t>
                      </a:r>
                      <a:r>
                        <a:rPr lang="es-CL" sz="900" dirty="0">
                          <a:effectLst/>
                        </a:rPr>
                        <a:t> Francisco de Aguirre 0665. La Serena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Valparaíso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Valparaíso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10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Hotel Diego de Almagro: Molina 76, Valparaíso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Maule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Talca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14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Hotel Diego de Almagro: Alameda 4 Norte 1011, Talca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Biobío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Los Ángeles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15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Hotel Diego de Almagro:  Las Industrias 510, Los Ángeles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Araucanía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Temuco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15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Hotel Frontera: Manuel Bulnes 726, Temuco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Los Ríos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Valdivia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16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Hotel Villa del Río:  España 1025, Valdivia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2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Aysén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Coyhaique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17 </a:t>
                      </a:r>
                      <a:r>
                        <a:rPr lang="es-CL" sz="900" dirty="0">
                          <a:effectLst/>
                        </a:rPr>
                        <a:t>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Hotel Patagonia: 21 de Mayo #461, Coyhaique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508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Santiago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Santiago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16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Centro de Innovación UC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508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Tarapacá</a:t>
                      </a:r>
                      <a:endParaRPr lang="es-CL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Iquique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22 de marzo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Hotel Diego de</a:t>
                      </a:r>
                      <a:r>
                        <a:rPr lang="es-CL" sz="900" baseline="0" dirty="0" smtClean="0">
                          <a:effectLst/>
                        </a:rPr>
                        <a:t> Almagro</a:t>
                      </a:r>
                      <a:endParaRPr lang="es-CL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23</a:t>
            </a:fld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4350"/>
            <a:ext cx="90868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316" y="6384727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http://www.emol.com/noticias/Tendencias/2017/02/20/845519/Clorofila-importancia-salud-ser-humano.html</a:t>
            </a:r>
          </a:p>
        </p:txBody>
      </p:sp>
    </p:spTree>
    <p:extLst>
      <p:ext uri="{BB962C8B-B14F-4D97-AF65-F5344CB8AC3E}">
        <p14:creationId xmlns:p14="http://schemas.microsoft.com/office/powerpoint/2010/main" val="11155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28480" r="12617" b="13894"/>
          <a:stretch/>
        </p:blipFill>
        <p:spPr bwMode="auto">
          <a:xfrm>
            <a:off x="-1" y="1340767"/>
            <a:ext cx="9144001" cy="49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Marcador de posición de imagen 6" descr="logo-f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11" name="Picture 2" descr="C:\Users\psolar\AppData\Local\Temp\F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27775" y="3753036"/>
            <a:ext cx="9144000" cy="9361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059832" y="381076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Muchas Gracias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9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42"/>
          <p:cNvSpPr/>
          <p:nvPr/>
        </p:nvSpPr>
        <p:spPr>
          <a:xfrm>
            <a:off x="390654" y="3969057"/>
            <a:ext cx="1706144" cy="468000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534"/>
              <a:gd name="connsiteY0" fmla="*/ 0 h 21600"/>
              <a:gd name="connsiteX1" fmla="*/ 19623 w 20534"/>
              <a:gd name="connsiteY1" fmla="*/ 0 h 21600"/>
              <a:gd name="connsiteX2" fmla="*/ 20534 w 20534"/>
              <a:gd name="connsiteY2" fmla="*/ 10333 h 21600"/>
              <a:gd name="connsiteX3" fmla="*/ 19623 w 20534"/>
              <a:gd name="connsiteY3" fmla="*/ 21600 h 21600"/>
              <a:gd name="connsiteX4" fmla="*/ 0 w 20534"/>
              <a:gd name="connsiteY4" fmla="*/ 21600 h 21600"/>
              <a:gd name="connsiteX5" fmla="*/ 0 w 2053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4" h="21600" extrusionOk="0">
                <a:moveTo>
                  <a:pt x="0" y="0"/>
                </a:moveTo>
                <a:lnTo>
                  <a:pt x="19623" y="0"/>
                </a:lnTo>
                <a:cubicBezTo>
                  <a:pt x="19927" y="3444"/>
                  <a:pt x="20230" y="6889"/>
                  <a:pt x="20534" y="10333"/>
                </a:cubicBezTo>
                <a:cubicBezTo>
                  <a:pt x="20230" y="14089"/>
                  <a:pt x="19927" y="17844"/>
                  <a:pt x="19623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0CECE">
              <a:alpha val="60000"/>
            </a:srgbClr>
          </a:solidFill>
          <a:ln w="285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Información, </a:t>
            </a:r>
            <a:r>
              <a:rPr lang="es-CL" sz="1200" dirty="0" smtClean="0">
                <a:latin typeface="Arial"/>
                <a:ea typeface="Arial"/>
                <a:cs typeface="Arial"/>
              </a:rPr>
              <a:t>estándares </a:t>
            </a:r>
            <a:r>
              <a:rPr lang="es-CL" sz="1200" dirty="0">
                <a:latin typeface="Arial"/>
                <a:ea typeface="Arial"/>
                <a:cs typeface="Arial"/>
              </a:rPr>
              <a:t>y </a:t>
            </a:r>
          </a:p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r</a:t>
            </a:r>
            <a:r>
              <a:rPr lang="es-CL" sz="1200" dirty="0" smtClean="0">
                <a:latin typeface="Arial"/>
                <a:ea typeface="Arial"/>
                <a:cs typeface="Arial"/>
              </a:rPr>
              <a:t>egulaciones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7" name="Shape 242"/>
          <p:cNvSpPr/>
          <p:nvPr/>
        </p:nvSpPr>
        <p:spPr>
          <a:xfrm>
            <a:off x="390655" y="2856840"/>
            <a:ext cx="1706144" cy="468000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534"/>
              <a:gd name="connsiteY0" fmla="*/ 0 h 21600"/>
              <a:gd name="connsiteX1" fmla="*/ 19623 w 20534"/>
              <a:gd name="connsiteY1" fmla="*/ 0 h 21600"/>
              <a:gd name="connsiteX2" fmla="*/ 20534 w 20534"/>
              <a:gd name="connsiteY2" fmla="*/ 10333 h 21600"/>
              <a:gd name="connsiteX3" fmla="*/ 19623 w 20534"/>
              <a:gd name="connsiteY3" fmla="*/ 21600 h 21600"/>
              <a:gd name="connsiteX4" fmla="*/ 0 w 20534"/>
              <a:gd name="connsiteY4" fmla="*/ 21600 h 21600"/>
              <a:gd name="connsiteX5" fmla="*/ 0 w 2053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4" h="21600" extrusionOk="0">
                <a:moveTo>
                  <a:pt x="0" y="0"/>
                </a:moveTo>
                <a:lnTo>
                  <a:pt x="19623" y="0"/>
                </a:lnTo>
                <a:cubicBezTo>
                  <a:pt x="19927" y="3444"/>
                  <a:pt x="20230" y="6889"/>
                  <a:pt x="20534" y="10333"/>
                </a:cubicBezTo>
                <a:cubicBezTo>
                  <a:pt x="20230" y="14089"/>
                  <a:pt x="19927" y="17844"/>
                  <a:pt x="19623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285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r>
              <a:rPr lang="es-CL" sz="1200" dirty="0" err="1">
                <a:latin typeface="Arial"/>
                <a:ea typeface="Arial"/>
                <a:cs typeface="Arial"/>
              </a:rPr>
              <a:t>I+D+i</a:t>
            </a:r>
            <a:r>
              <a:rPr lang="es-CL" sz="1200" dirty="0">
                <a:latin typeface="Arial"/>
                <a:ea typeface="Arial"/>
                <a:cs typeface="Arial"/>
              </a:rPr>
              <a:t> y servicios </a:t>
            </a:r>
          </a:p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especializados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8" name="Shape 242"/>
          <p:cNvSpPr/>
          <p:nvPr/>
        </p:nvSpPr>
        <p:spPr>
          <a:xfrm>
            <a:off x="390654" y="3405739"/>
            <a:ext cx="1706144" cy="468000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534"/>
              <a:gd name="connsiteY0" fmla="*/ 0 h 21600"/>
              <a:gd name="connsiteX1" fmla="*/ 19623 w 20534"/>
              <a:gd name="connsiteY1" fmla="*/ 0 h 21600"/>
              <a:gd name="connsiteX2" fmla="*/ 20534 w 20534"/>
              <a:gd name="connsiteY2" fmla="*/ 10333 h 21600"/>
              <a:gd name="connsiteX3" fmla="*/ 19623 w 20534"/>
              <a:gd name="connsiteY3" fmla="*/ 21600 h 21600"/>
              <a:gd name="connsiteX4" fmla="*/ 0 w 20534"/>
              <a:gd name="connsiteY4" fmla="*/ 21600 h 21600"/>
              <a:gd name="connsiteX5" fmla="*/ 0 w 2053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4" h="21600" extrusionOk="0">
                <a:moveTo>
                  <a:pt x="0" y="0"/>
                </a:moveTo>
                <a:lnTo>
                  <a:pt x="19623" y="0"/>
                </a:lnTo>
                <a:cubicBezTo>
                  <a:pt x="19927" y="3444"/>
                  <a:pt x="20230" y="6889"/>
                  <a:pt x="20534" y="10333"/>
                </a:cubicBezTo>
                <a:cubicBezTo>
                  <a:pt x="20230" y="14089"/>
                  <a:pt x="19927" y="17844"/>
                  <a:pt x="19623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0CECE">
              <a:alpha val="60000"/>
            </a:srgbClr>
          </a:solidFill>
          <a:ln w="285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Capital Humano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10" name="Shape 242"/>
          <p:cNvSpPr/>
          <p:nvPr/>
        </p:nvSpPr>
        <p:spPr>
          <a:xfrm>
            <a:off x="390654" y="2311451"/>
            <a:ext cx="1706144" cy="468000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534"/>
              <a:gd name="connsiteY0" fmla="*/ 0 h 21600"/>
              <a:gd name="connsiteX1" fmla="*/ 19623 w 20534"/>
              <a:gd name="connsiteY1" fmla="*/ 0 h 21600"/>
              <a:gd name="connsiteX2" fmla="*/ 20534 w 20534"/>
              <a:gd name="connsiteY2" fmla="*/ 10333 h 21600"/>
              <a:gd name="connsiteX3" fmla="*/ 19623 w 20534"/>
              <a:gd name="connsiteY3" fmla="*/ 21600 h 21600"/>
              <a:gd name="connsiteX4" fmla="*/ 0 w 20534"/>
              <a:gd name="connsiteY4" fmla="*/ 21600 h 21600"/>
              <a:gd name="connsiteX5" fmla="*/ 0 w 2053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4" h="21600" extrusionOk="0">
                <a:moveTo>
                  <a:pt x="0" y="0"/>
                </a:moveTo>
                <a:lnTo>
                  <a:pt x="19623" y="0"/>
                </a:lnTo>
                <a:cubicBezTo>
                  <a:pt x="19927" y="3444"/>
                  <a:pt x="20230" y="6889"/>
                  <a:pt x="20534" y="10333"/>
                </a:cubicBezTo>
                <a:cubicBezTo>
                  <a:pt x="20230" y="14089"/>
                  <a:pt x="19927" y="17844"/>
                  <a:pt x="19623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0CECE">
              <a:alpha val="60000"/>
            </a:srgbClr>
          </a:solidFill>
          <a:ln w="285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Infraestructura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12" name="Shape 242"/>
          <p:cNvSpPr/>
          <p:nvPr/>
        </p:nvSpPr>
        <p:spPr>
          <a:xfrm>
            <a:off x="390654" y="4559556"/>
            <a:ext cx="1706144" cy="468000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534"/>
              <a:gd name="connsiteY0" fmla="*/ 0 h 21600"/>
              <a:gd name="connsiteX1" fmla="*/ 19623 w 20534"/>
              <a:gd name="connsiteY1" fmla="*/ 0 h 21600"/>
              <a:gd name="connsiteX2" fmla="*/ 20534 w 20534"/>
              <a:gd name="connsiteY2" fmla="*/ 10333 h 21600"/>
              <a:gd name="connsiteX3" fmla="*/ 19623 w 20534"/>
              <a:gd name="connsiteY3" fmla="*/ 21600 h 21600"/>
              <a:gd name="connsiteX4" fmla="*/ 0 w 20534"/>
              <a:gd name="connsiteY4" fmla="*/ 21600 h 21600"/>
              <a:gd name="connsiteX5" fmla="*/ 0 w 2053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4" h="21600" extrusionOk="0">
                <a:moveTo>
                  <a:pt x="0" y="0"/>
                </a:moveTo>
                <a:lnTo>
                  <a:pt x="19623" y="0"/>
                </a:lnTo>
                <a:cubicBezTo>
                  <a:pt x="19927" y="3444"/>
                  <a:pt x="20230" y="6889"/>
                  <a:pt x="20534" y="10333"/>
                </a:cubicBezTo>
                <a:cubicBezTo>
                  <a:pt x="20230" y="14089"/>
                  <a:pt x="19927" y="17844"/>
                  <a:pt x="19623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285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Acceso a mercado y </a:t>
            </a:r>
          </a:p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nuevos negocios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13" name="Shape 242"/>
          <p:cNvSpPr/>
          <p:nvPr/>
        </p:nvSpPr>
        <p:spPr>
          <a:xfrm>
            <a:off x="390654" y="5122107"/>
            <a:ext cx="1706144" cy="468000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534"/>
              <a:gd name="connsiteY0" fmla="*/ 0 h 21600"/>
              <a:gd name="connsiteX1" fmla="*/ 19623 w 20534"/>
              <a:gd name="connsiteY1" fmla="*/ 0 h 21600"/>
              <a:gd name="connsiteX2" fmla="*/ 20534 w 20534"/>
              <a:gd name="connsiteY2" fmla="*/ 10333 h 21600"/>
              <a:gd name="connsiteX3" fmla="*/ 19623 w 20534"/>
              <a:gd name="connsiteY3" fmla="*/ 21600 h 21600"/>
              <a:gd name="connsiteX4" fmla="*/ 0 w 20534"/>
              <a:gd name="connsiteY4" fmla="*/ 21600 h 21600"/>
              <a:gd name="connsiteX5" fmla="*/ 0 w 2053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4" h="21600" extrusionOk="0">
                <a:moveTo>
                  <a:pt x="0" y="0"/>
                </a:moveTo>
                <a:lnTo>
                  <a:pt x="19623" y="0"/>
                </a:lnTo>
                <a:cubicBezTo>
                  <a:pt x="19927" y="3444"/>
                  <a:pt x="20230" y="6889"/>
                  <a:pt x="20534" y="10333"/>
                </a:cubicBezTo>
                <a:cubicBezTo>
                  <a:pt x="20230" y="14089"/>
                  <a:pt x="19927" y="17844"/>
                  <a:pt x="19623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0CECE">
              <a:alpha val="60000"/>
            </a:srgbClr>
          </a:solidFill>
          <a:ln w="285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r>
              <a:rPr lang="es-CL" sz="1200" dirty="0">
                <a:latin typeface="Arial"/>
                <a:ea typeface="Arial"/>
                <a:cs typeface="Arial"/>
              </a:rPr>
              <a:t>Articulación y </a:t>
            </a:r>
            <a:r>
              <a:rPr lang="es-CL" sz="1200" dirty="0" smtClean="0">
                <a:latin typeface="Arial"/>
                <a:ea typeface="Arial"/>
                <a:cs typeface="Arial"/>
              </a:rPr>
              <a:t>redes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15" name="Shape 242"/>
          <p:cNvSpPr/>
          <p:nvPr/>
        </p:nvSpPr>
        <p:spPr>
          <a:xfrm rot="16200000" flipH="1">
            <a:off x="788601" y="2957969"/>
            <a:ext cx="4227501" cy="1611105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075"/>
              <a:gd name="connsiteY0" fmla="*/ 0 h 21600"/>
              <a:gd name="connsiteX1" fmla="*/ 19623 w 21075"/>
              <a:gd name="connsiteY1" fmla="*/ 0 h 21600"/>
              <a:gd name="connsiteX2" fmla="*/ 21075 w 21075"/>
              <a:gd name="connsiteY2" fmla="*/ 10800 h 21600"/>
              <a:gd name="connsiteX3" fmla="*/ 19623 w 21075"/>
              <a:gd name="connsiteY3" fmla="*/ 21600 h 21600"/>
              <a:gd name="connsiteX4" fmla="*/ 0 w 21075"/>
              <a:gd name="connsiteY4" fmla="*/ 21600 h 21600"/>
              <a:gd name="connsiteX5" fmla="*/ 0 w 21075"/>
              <a:gd name="connsiteY5" fmla="*/ 0 h 21600"/>
              <a:gd name="connsiteX0" fmla="*/ 0 w 20944"/>
              <a:gd name="connsiteY0" fmla="*/ 0 h 21600"/>
              <a:gd name="connsiteX1" fmla="*/ 19623 w 20944"/>
              <a:gd name="connsiteY1" fmla="*/ 0 h 21600"/>
              <a:gd name="connsiteX2" fmla="*/ 20944 w 20944"/>
              <a:gd name="connsiteY2" fmla="*/ 10800 h 21600"/>
              <a:gd name="connsiteX3" fmla="*/ 19623 w 20944"/>
              <a:gd name="connsiteY3" fmla="*/ 21600 h 21600"/>
              <a:gd name="connsiteX4" fmla="*/ 0 w 20944"/>
              <a:gd name="connsiteY4" fmla="*/ 21600 h 21600"/>
              <a:gd name="connsiteX5" fmla="*/ 0 w 2094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44" h="21600" extrusionOk="0">
                <a:moveTo>
                  <a:pt x="0" y="0"/>
                </a:moveTo>
                <a:lnTo>
                  <a:pt x="19623" y="0"/>
                </a:lnTo>
                <a:lnTo>
                  <a:pt x="20944" y="10800"/>
                </a:lnTo>
                <a:lnTo>
                  <a:pt x="1962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B5485"/>
          </a:solidFill>
          <a:ln w="31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68" tIns="72568" rIns="72568" bIns="72568" anchor="ctr"/>
          <a:lstStyle/>
          <a:p>
            <a:pPr defTabSz="457182"/>
            <a:endParaRPr sz="1200" dirty="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Shape 242"/>
          <p:cNvSpPr/>
          <p:nvPr/>
        </p:nvSpPr>
        <p:spPr>
          <a:xfrm rot="16200000" flipH="1">
            <a:off x="4262400" y="2957975"/>
            <a:ext cx="4227497" cy="1611097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944"/>
              <a:gd name="connsiteY0" fmla="*/ 0 h 21600"/>
              <a:gd name="connsiteX1" fmla="*/ 19623 w 20944"/>
              <a:gd name="connsiteY1" fmla="*/ 0 h 21600"/>
              <a:gd name="connsiteX2" fmla="*/ 20944 w 20944"/>
              <a:gd name="connsiteY2" fmla="*/ 11476 h 21600"/>
              <a:gd name="connsiteX3" fmla="*/ 19623 w 20944"/>
              <a:gd name="connsiteY3" fmla="*/ 21600 h 21600"/>
              <a:gd name="connsiteX4" fmla="*/ 0 w 20944"/>
              <a:gd name="connsiteY4" fmla="*/ 21600 h 21600"/>
              <a:gd name="connsiteX5" fmla="*/ 0 w 2094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44" h="21600" extrusionOk="0">
                <a:moveTo>
                  <a:pt x="0" y="0"/>
                </a:moveTo>
                <a:lnTo>
                  <a:pt x="19623" y="0"/>
                </a:lnTo>
                <a:lnTo>
                  <a:pt x="20944" y="11476"/>
                </a:lnTo>
                <a:lnTo>
                  <a:pt x="1962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06836"/>
          </a:solidFill>
          <a:ln w="31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endParaRPr sz="1200" dirty="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7" name="Conector recto 21"/>
          <p:cNvCxnSpPr/>
          <p:nvPr/>
        </p:nvCxnSpPr>
        <p:spPr>
          <a:xfrm flipV="1">
            <a:off x="2100459" y="1266465"/>
            <a:ext cx="6938680" cy="7698"/>
          </a:xfrm>
          <a:prstGeom prst="line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rgbClr val="7F7F7F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031398" y="1112576"/>
            <a:ext cx="2337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Ejes Verticales</a:t>
            </a:r>
          </a:p>
        </p:txBody>
      </p:sp>
      <p:sp>
        <p:nvSpPr>
          <p:cNvPr id="19" name="Shape 242"/>
          <p:cNvSpPr/>
          <p:nvPr/>
        </p:nvSpPr>
        <p:spPr>
          <a:xfrm rot="16200000" flipH="1">
            <a:off x="2547186" y="2988363"/>
            <a:ext cx="4227500" cy="1550318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0944"/>
              <a:gd name="connsiteY0" fmla="*/ 0 h 21600"/>
              <a:gd name="connsiteX1" fmla="*/ 19623 w 20944"/>
              <a:gd name="connsiteY1" fmla="*/ 0 h 21600"/>
              <a:gd name="connsiteX2" fmla="*/ 20944 w 20944"/>
              <a:gd name="connsiteY2" fmla="*/ 11476 h 21600"/>
              <a:gd name="connsiteX3" fmla="*/ 19623 w 20944"/>
              <a:gd name="connsiteY3" fmla="*/ 21600 h 21600"/>
              <a:gd name="connsiteX4" fmla="*/ 0 w 20944"/>
              <a:gd name="connsiteY4" fmla="*/ 21600 h 21600"/>
              <a:gd name="connsiteX5" fmla="*/ 0 w 20944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44" h="21600" extrusionOk="0">
                <a:moveTo>
                  <a:pt x="0" y="0"/>
                </a:moveTo>
                <a:lnTo>
                  <a:pt x="19623" y="0"/>
                </a:lnTo>
                <a:lnTo>
                  <a:pt x="20944" y="11476"/>
                </a:lnTo>
                <a:lnTo>
                  <a:pt x="1962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5539">
              <a:alpha val="84706"/>
            </a:srgbClr>
          </a:solidFill>
          <a:ln w="31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algn="ctr" defTabSz="457182"/>
            <a:endParaRPr sz="1200" dirty="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Conector recto 21"/>
          <p:cNvCxnSpPr>
            <a:cxnSpLocks noChangeAspect="1"/>
          </p:cNvCxnSpPr>
          <p:nvPr/>
        </p:nvCxnSpPr>
        <p:spPr>
          <a:xfrm>
            <a:off x="237275" y="2192828"/>
            <a:ext cx="0" cy="3492000"/>
          </a:xfrm>
          <a:prstGeom prst="line">
            <a:avLst/>
          </a:prstGeom>
          <a:solidFill>
            <a:srgbClr val="FFCC66"/>
          </a:solidFill>
          <a:ln>
            <a:solidFill>
              <a:srgbClr val="7F7F7F"/>
            </a:solidFill>
            <a:headEnd type="none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Shape 289"/>
          <p:cNvSpPr/>
          <p:nvPr/>
        </p:nvSpPr>
        <p:spPr>
          <a:xfrm>
            <a:off x="5551074" y="1763889"/>
            <a:ext cx="1630622" cy="86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" y="0"/>
                </a:moveTo>
                <a:lnTo>
                  <a:pt x="19382" y="297"/>
                </a:lnTo>
                <a:lnTo>
                  <a:pt x="21600" y="10698"/>
                </a:lnTo>
                <a:lnTo>
                  <a:pt x="19237" y="21600"/>
                </a:lnTo>
                <a:lnTo>
                  <a:pt x="0" y="21600"/>
                </a:lnTo>
                <a:lnTo>
                  <a:pt x="2211" y="11796"/>
                </a:lnTo>
                <a:lnTo>
                  <a:pt x="93" y="0"/>
                </a:lnTo>
                <a:close/>
              </a:path>
            </a:pathLst>
          </a:custGeom>
          <a:noFill/>
          <a:ln w="12700">
            <a:miter lim="400000"/>
          </a:ln>
        </p:spPr>
        <p:txBody>
          <a:bodyPr lIns="0" tIns="0" rIns="0" bIns="0" anchor="ctr"/>
          <a:lstStyle/>
          <a:p>
            <a:pPr lvl="0"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Ingredientes y aditivos naturales de alto valor</a:t>
            </a:r>
          </a:p>
          <a:p>
            <a:pPr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 sz="1600" spc="-39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23" name="Shape 287"/>
          <p:cNvSpPr/>
          <p:nvPr/>
        </p:nvSpPr>
        <p:spPr>
          <a:xfrm>
            <a:off x="4033882" y="1693291"/>
            <a:ext cx="1496671" cy="891312"/>
          </a:xfrm>
          <a:prstGeom prst="homePlate">
            <a:avLst>
              <a:gd name="adj" fmla="val 101354"/>
            </a:avLst>
          </a:prstGeom>
          <a:noFill/>
          <a:ln w="12700">
            <a:miter lim="400000"/>
          </a:ln>
        </p:spPr>
        <p:txBody>
          <a:bodyPr lIns="0" tIns="0" rIns="0" bIns="0" anchor="ctr"/>
          <a:lstStyle/>
          <a:p>
            <a:pPr lvl="0"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Alimentos  saludables</a:t>
            </a:r>
          </a:p>
          <a:p>
            <a:pPr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 sz="1600" spc="-39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24" name="Shape 285"/>
          <p:cNvSpPr/>
          <p:nvPr/>
        </p:nvSpPr>
        <p:spPr>
          <a:xfrm>
            <a:off x="1992848" y="1740633"/>
            <a:ext cx="1819005" cy="82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" y="0"/>
                </a:moveTo>
                <a:lnTo>
                  <a:pt x="19382" y="297"/>
                </a:lnTo>
                <a:lnTo>
                  <a:pt x="21600" y="10698"/>
                </a:lnTo>
                <a:lnTo>
                  <a:pt x="19237" y="21600"/>
                </a:lnTo>
                <a:lnTo>
                  <a:pt x="0" y="21600"/>
                </a:lnTo>
                <a:lnTo>
                  <a:pt x="2211" y="11796"/>
                </a:lnTo>
                <a:lnTo>
                  <a:pt x="93" y="0"/>
                </a:lnTo>
                <a:close/>
              </a:path>
            </a:pathLst>
          </a:custGeom>
          <a:noFill/>
          <a:ln w="12700">
            <a:miter lim="400000"/>
          </a:ln>
        </p:spPr>
        <p:txBody>
          <a:bodyPr lIns="0" tIns="0" rIns="0" bIns="0" anchor="ctr"/>
          <a:lstStyle/>
          <a:p>
            <a:pPr lvl="0"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</a:rPr>
              <a:t>Envases y </a:t>
            </a:r>
            <a:r>
              <a:rPr lang="es-CL" sz="1600" spc="-39" dirty="0" smtClean="0">
                <a:solidFill>
                  <a:schemeClr val="bg1"/>
                </a:solidFill>
                <a:latin typeface="+mj-lt"/>
              </a:rPr>
              <a:t>materiales</a:t>
            </a:r>
            <a:endParaRPr lang="es-CL" sz="1600" spc="-39" dirty="0">
              <a:solidFill>
                <a:schemeClr val="bg1"/>
              </a:solidFill>
              <a:latin typeface="+mj-lt"/>
            </a:endParaRPr>
          </a:p>
          <a:p>
            <a:pPr lvl="0"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</a:rPr>
              <a:t> de embalaje</a:t>
            </a:r>
          </a:p>
          <a:p>
            <a:pPr algn="ctr"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endParaRPr sz="16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-1372922" y="3767250"/>
            <a:ext cx="32193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Ejes </a:t>
            </a: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Transversales / </a:t>
            </a: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Habilitantes</a:t>
            </a:r>
          </a:p>
        </p:txBody>
      </p:sp>
      <p:sp>
        <p:nvSpPr>
          <p:cNvPr id="28" name="1 Rectángulo"/>
          <p:cNvSpPr/>
          <p:nvPr/>
        </p:nvSpPr>
        <p:spPr>
          <a:xfrm>
            <a:off x="2096798" y="2772003"/>
            <a:ext cx="1611107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Sofisticar la oferta para  extender vida útil, preservar calidad y seguridad de los alimentos</a:t>
            </a:r>
            <a:r>
              <a:rPr lang="es-CL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es-CL" sz="12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endParaRPr lang="es-CL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27 Rectángulo"/>
          <p:cNvSpPr/>
          <p:nvPr/>
        </p:nvSpPr>
        <p:spPr>
          <a:xfrm>
            <a:off x="3885777" y="2772003"/>
            <a:ext cx="1550318" cy="1600438"/>
          </a:xfrm>
          <a:prstGeom prst="rect">
            <a:avLst/>
          </a:prstGeom>
          <a:solidFill>
            <a:srgbClr val="FFEDB3"/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Desarrollar  alimentos para grupos  de consumidores específicos.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30 Rectángulo"/>
          <p:cNvSpPr/>
          <p:nvPr/>
        </p:nvSpPr>
        <p:spPr>
          <a:xfrm>
            <a:off x="5551074" y="2772003"/>
            <a:ext cx="1630622" cy="1600438"/>
          </a:xfrm>
          <a:prstGeom prst="rect">
            <a:avLst/>
          </a:prstGeom>
          <a:solidFill>
            <a:srgbClr val="FFF1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FF0000"/>
                </a:solidFill>
                <a:latin typeface="+mj-lt"/>
              </a:rPr>
              <a:t>Contribuir al desarrollo de la industria de  ingredientes especializados.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s-CL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4" name="Shape 242"/>
          <p:cNvSpPr/>
          <p:nvPr/>
        </p:nvSpPr>
        <p:spPr>
          <a:xfrm rot="16200000" flipH="1">
            <a:off x="6015855" y="2942222"/>
            <a:ext cx="4227500" cy="1642601"/>
          </a:xfrm>
          <a:custGeom>
            <a:avLst/>
            <a:gdLst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8030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19623 w 21600"/>
              <a:gd name="connsiteY1" fmla="*/ 0 h 21600"/>
              <a:gd name="connsiteX2" fmla="*/ 21600 w 21600"/>
              <a:gd name="connsiteY2" fmla="*/ 10800 h 21600"/>
              <a:gd name="connsiteX3" fmla="*/ 19623 w 21600"/>
              <a:gd name="connsiteY3" fmla="*/ 21600 h 21600"/>
              <a:gd name="connsiteX4" fmla="*/ 0 w 21600"/>
              <a:gd name="connsiteY4" fmla="*/ 21600 h 21600"/>
              <a:gd name="connsiteX5" fmla="*/ 0 w 21600"/>
              <a:gd name="connsiteY5" fmla="*/ 0 h 21600"/>
              <a:gd name="connsiteX0" fmla="*/ 0 w 21010"/>
              <a:gd name="connsiteY0" fmla="*/ 0 h 21600"/>
              <a:gd name="connsiteX1" fmla="*/ 19623 w 21010"/>
              <a:gd name="connsiteY1" fmla="*/ 0 h 21600"/>
              <a:gd name="connsiteX2" fmla="*/ 21010 w 21010"/>
              <a:gd name="connsiteY2" fmla="*/ 11476 h 21600"/>
              <a:gd name="connsiteX3" fmla="*/ 19623 w 21010"/>
              <a:gd name="connsiteY3" fmla="*/ 21600 h 21600"/>
              <a:gd name="connsiteX4" fmla="*/ 0 w 21010"/>
              <a:gd name="connsiteY4" fmla="*/ 21600 h 21600"/>
              <a:gd name="connsiteX5" fmla="*/ 0 w 21010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0" h="21600" extrusionOk="0">
                <a:moveTo>
                  <a:pt x="0" y="0"/>
                </a:moveTo>
                <a:lnTo>
                  <a:pt x="19623" y="0"/>
                </a:lnTo>
                <a:lnTo>
                  <a:pt x="21010" y="11476"/>
                </a:lnTo>
                <a:lnTo>
                  <a:pt x="1962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9D71"/>
          </a:solidFill>
          <a:ln w="3175" cmpd="sng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570" tIns="72571" rIns="72570" bIns="72571" anchor="ctr"/>
          <a:lstStyle/>
          <a:p>
            <a:pPr defTabSz="457182"/>
            <a:endParaRPr sz="1200" dirty="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31 Rectángulo"/>
          <p:cNvSpPr/>
          <p:nvPr/>
        </p:nvSpPr>
        <p:spPr>
          <a:xfrm>
            <a:off x="7308305" y="2772003"/>
            <a:ext cx="1642602" cy="1600438"/>
          </a:xfrm>
          <a:prstGeom prst="rect">
            <a:avLst/>
          </a:prstGeom>
          <a:solidFill>
            <a:srgbClr val="D9E7DC"/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Asegurar disponibilidad de materias primas  de alta calidad  para  demandas específicas de la industria.</a:t>
            </a:r>
          </a:p>
        </p:txBody>
      </p:sp>
      <p:sp>
        <p:nvSpPr>
          <p:cNvPr id="21" name="Shape 291"/>
          <p:cNvSpPr/>
          <p:nvPr/>
        </p:nvSpPr>
        <p:spPr>
          <a:xfrm>
            <a:off x="7429003" y="1751716"/>
            <a:ext cx="1895525" cy="797836"/>
          </a:xfrm>
          <a:prstGeom prst="homePlate">
            <a:avLst/>
          </a:prstGeom>
          <a:noFill/>
          <a:ln w="12700">
            <a:miter lim="400000"/>
          </a:ln>
        </p:spPr>
        <p:txBody>
          <a:bodyPr lIns="0" tIns="0" rIns="0" bIns="0" anchor="ctr"/>
          <a:lstStyle/>
          <a:p>
            <a:pPr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Materias </a:t>
            </a:r>
          </a:p>
          <a:p>
            <a:pPr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p</a:t>
            </a:r>
            <a:r>
              <a:rPr lang="es-CL" sz="1600" spc="-39" dirty="0" smtClean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rimas </a:t>
            </a:r>
            <a:endParaRPr lang="es-CL" sz="1600" spc="-39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  <a:p>
            <a:pPr defTabSz="642915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spc="-39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d</a:t>
            </a:r>
            <a:r>
              <a:rPr lang="es-CL" sz="1600" spc="-39" dirty="0" smtClean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edicadas </a:t>
            </a:r>
            <a:r>
              <a:rPr lang="es-CL" sz="1600" spc="-39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/ </a:t>
            </a:r>
            <a:r>
              <a:rPr lang="es-CL" sz="1600" spc="-39" dirty="0" smtClean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diferenciadas</a:t>
            </a:r>
            <a:endParaRPr lang="es-CL" sz="1600" spc="-39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4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pic>
        <p:nvPicPr>
          <p:cNvPr id="36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7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3131840" y="1594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Líneas estratégicas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877272"/>
            <a:ext cx="9144000" cy="108012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2987824" y="53639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CONVOCATORIA NACIONAL 2017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295690" y="1594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CL" dirty="0" smtClean="0"/>
              <a:t>Antecedentes</a:t>
            </a:r>
            <a:endParaRPr lang="es-CL" dirty="0"/>
          </a:p>
        </p:txBody>
      </p:sp>
      <p:grpSp>
        <p:nvGrpSpPr>
          <p:cNvPr id="23" name="Agrupar 13"/>
          <p:cNvGrpSpPr/>
          <p:nvPr/>
        </p:nvGrpSpPr>
        <p:grpSpPr>
          <a:xfrm>
            <a:off x="-97686" y="6216145"/>
            <a:ext cx="9154411" cy="596827"/>
            <a:chOff x="-97686" y="6198706"/>
            <a:chExt cx="9154411" cy="596827"/>
          </a:xfrm>
        </p:grpSpPr>
        <p:sp>
          <p:nvSpPr>
            <p:cNvPr id="24" name="Marcador de pie de página 2"/>
            <p:cNvSpPr txBox="1">
              <a:spLocks/>
            </p:cNvSpPr>
            <p:nvPr/>
          </p:nvSpPr>
          <p:spPr>
            <a:xfrm>
              <a:off x="-97686" y="6365318"/>
              <a:ext cx="9154411" cy="4302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none"/>
          </p:style>
          <p:txBody>
            <a:bodyPr wrap="square" lIns="0" tIns="118800" rIns="792000" bIns="93600"/>
            <a:lstStyle>
              <a:defPPr>
                <a:defRPr lang="es-ES"/>
              </a:defPPr>
              <a:lvl1pPr marL="0" algn="ctr" defTabSz="4572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 smtClean="0">
                  <a:solidFill>
                    <a:srgbClr val="7F7F7F"/>
                  </a:solidFill>
                </a:rPr>
                <a:t>WWW.FIA.CL | </a:t>
              </a:r>
              <a:endParaRPr lang="es-ES_tradnl" sz="1200" dirty="0">
                <a:solidFill>
                  <a:srgbClr val="7F7F7F"/>
                </a:solidFill>
              </a:endParaRPr>
            </a:p>
          </p:txBody>
        </p:sp>
        <p:pic>
          <p:nvPicPr>
            <p:cNvPr id="25" name="Imagen 15" descr="separador-colo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497" y="6198706"/>
              <a:ext cx="8315999" cy="120118"/>
            </a:xfrm>
            <a:prstGeom prst="rect">
              <a:avLst/>
            </a:prstGeom>
          </p:spPr>
        </p:pic>
        <p:pic>
          <p:nvPicPr>
            <p:cNvPr id="26" name="Imagen 16" descr="redes-sociales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389" y="6484073"/>
              <a:ext cx="833400" cy="216000"/>
            </a:xfrm>
            <a:prstGeom prst="rect">
              <a:avLst/>
            </a:prstGeom>
          </p:spPr>
        </p:pic>
      </p:grpSp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4198190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80367" y="1569931"/>
            <a:ext cx="1601192" cy="1555930"/>
            <a:chOff x="306512" y="1988840"/>
            <a:chExt cx="1601192" cy="1555930"/>
          </a:xfrm>
        </p:grpSpPr>
        <p:sp>
          <p:nvSpPr>
            <p:cNvPr id="44" name="43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306512" y="2546310"/>
              <a:ext cx="1601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>
                  <a:solidFill>
                    <a:schemeClr val="tx2"/>
                  </a:solidFill>
                </a:rPr>
                <a:t>Territorio</a:t>
              </a:r>
              <a:endParaRPr lang="es-C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2554338" y="1156561"/>
            <a:ext cx="1601192" cy="1555930"/>
            <a:chOff x="320750" y="1988840"/>
            <a:chExt cx="1601192" cy="1555930"/>
          </a:xfrm>
        </p:grpSpPr>
        <p:sp>
          <p:nvSpPr>
            <p:cNvPr id="47" name="46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320750" y="2258973"/>
              <a:ext cx="1601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>
                  <a:solidFill>
                    <a:schemeClr val="tx2"/>
                  </a:solidFill>
                </a:rPr>
                <a:t>Materias primas agrarias dedicadas</a:t>
              </a:r>
              <a:endParaRPr lang="es-C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4756804" y="1542669"/>
            <a:ext cx="1601192" cy="1555930"/>
            <a:chOff x="306512" y="1988840"/>
            <a:chExt cx="1601192" cy="1555930"/>
          </a:xfrm>
        </p:grpSpPr>
        <p:sp>
          <p:nvSpPr>
            <p:cNvPr id="50" name="49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06512" y="2120474"/>
              <a:ext cx="1601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>
                  <a:solidFill>
                    <a:schemeClr val="tx2"/>
                  </a:solidFill>
                </a:rPr>
                <a:t>Ingredientes funcionales</a:t>
              </a:r>
            </a:p>
            <a:p>
              <a:pPr algn="ctr"/>
              <a:endParaRPr lang="es-C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4763066" y="1441022"/>
            <a:ext cx="3850550" cy="1555930"/>
            <a:chOff x="-1957084" y="1988840"/>
            <a:chExt cx="3850550" cy="1555930"/>
          </a:xfrm>
        </p:grpSpPr>
        <p:sp>
          <p:nvSpPr>
            <p:cNvPr id="53" name="52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-1957084" y="2744560"/>
              <a:ext cx="1601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>
                  <a:solidFill>
                    <a:schemeClr val="tx2"/>
                  </a:solidFill>
                </a:rPr>
                <a:t>Aditivos especializados</a:t>
              </a:r>
              <a:endParaRPr lang="es-CL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7007076" y="1679597"/>
            <a:ext cx="160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Mercado</a:t>
            </a:r>
          </a:p>
          <a:p>
            <a:pPr algn="ctr"/>
            <a:r>
              <a:rPr lang="es-ES" dirty="0" smtClean="0">
                <a:solidFill>
                  <a:schemeClr val="tx2"/>
                </a:solidFill>
              </a:rPr>
              <a:t>Ingredientes y Aditivos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8184" y="3405192"/>
            <a:ext cx="1355761" cy="67188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Diversidad, Capacidad productiva</a:t>
            </a:r>
            <a:endParaRPr lang="es-CL" dirty="0">
              <a:solidFill>
                <a:schemeClr val="tx2"/>
              </a:solidFill>
            </a:endParaRPr>
          </a:p>
        </p:txBody>
      </p:sp>
      <p:cxnSp>
        <p:nvCxnSpPr>
          <p:cNvPr id="7" name="6 Conector recto de flecha"/>
          <p:cNvCxnSpPr>
            <a:stCxn id="44" idx="4"/>
            <a:endCxn id="5" idx="0"/>
          </p:cNvCxnSpPr>
          <p:nvPr/>
        </p:nvCxnSpPr>
        <p:spPr>
          <a:xfrm>
            <a:off x="1180963" y="3125861"/>
            <a:ext cx="5102" cy="27933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2668424" y="2983824"/>
            <a:ext cx="1355761" cy="67188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Valor agregado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726176" y="3341568"/>
            <a:ext cx="1687497" cy="67188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Industria alimenticia, </a:t>
            </a:r>
            <a:r>
              <a:rPr lang="es-ES" sz="1200" dirty="0" err="1" smtClean="0">
                <a:solidFill>
                  <a:schemeClr val="tx2"/>
                </a:solidFill>
              </a:rPr>
              <a:t>nutracéutica</a:t>
            </a:r>
            <a:r>
              <a:rPr lang="es-ES" sz="1200" dirty="0" smtClean="0">
                <a:solidFill>
                  <a:schemeClr val="tx2"/>
                </a:solidFill>
              </a:rPr>
              <a:t>, entre otras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7149377" y="3320836"/>
            <a:ext cx="1355761" cy="67188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US$30.000 MM </a:t>
            </a:r>
            <a:endParaRPr lang="es-CL" dirty="0">
              <a:solidFill>
                <a:schemeClr val="tx2"/>
              </a:solidFill>
            </a:endParaRPr>
          </a:p>
        </p:txBody>
      </p:sp>
      <p:cxnSp>
        <p:nvCxnSpPr>
          <p:cNvPr id="10" name="9 Conector recto de flecha"/>
          <p:cNvCxnSpPr>
            <a:stCxn id="47" idx="4"/>
            <a:endCxn id="34" idx="0"/>
          </p:cNvCxnSpPr>
          <p:nvPr/>
        </p:nvCxnSpPr>
        <p:spPr>
          <a:xfrm>
            <a:off x="3340696" y="2712491"/>
            <a:ext cx="5609" cy="271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50" idx="4"/>
            <a:endCxn id="36" idx="0"/>
          </p:cNvCxnSpPr>
          <p:nvPr/>
        </p:nvCxnSpPr>
        <p:spPr>
          <a:xfrm>
            <a:off x="5557400" y="3098599"/>
            <a:ext cx="12525" cy="242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53" idx="4"/>
            <a:endCxn id="37" idx="0"/>
          </p:cNvCxnSpPr>
          <p:nvPr/>
        </p:nvCxnSpPr>
        <p:spPr>
          <a:xfrm>
            <a:off x="7827258" y="2996952"/>
            <a:ext cx="0" cy="323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3262"/>
            <a:ext cx="9144000" cy="58841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9" name="48 Grupo"/>
          <p:cNvGrpSpPr/>
          <p:nvPr/>
        </p:nvGrpSpPr>
        <p:grpSpPr>
          <a:xfrm>
            <a:off x="1452508" y="1171012"/>
            <a:ext cx="6069446" cy="5661968"/>
            <a:chOff x="320750" y="1988840"/>
            <a:chExt cx="1572716" cy="1555930"/>
          </a:xfrm>
        </p:grpSpPr>
        <p:sp>
          <p:nvSpPr>
            <p:cNvPr id="50" name="49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634617" y="2112459"/>
              <a:ext cx="988913" cy="38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 smtClean="0">
                  <a:solidFill>
                    <a:schemeClr val="tx2"/>
                  </a:solidFill>
                </a:rPr>
                <a:t>Establecer </a:t>
              </a:r>
              <a:r>
                <a:rPr lang="es-CL" sz="2400" b="1" dirty="0" smtClean="0">
                  <a:solidFill>
                    <a:schemeClr val="tx2"/>
                  </a:solidFill>
                </a:rPr>
                <a:t>Polos Territoriales </a:t>
              </a:r>
              <a:r>
                <a:rPr lang="es-CL" sz="2400" b="1" dirty="0">
                  <a:solidFill>
                    <a:schemeClr val="tx2"/>
                  </a:solidFill>
                </a:rPr>
                <a:t>de Desarrollo </a:t>
              </a:r>
              <a:r>
                <a:rPr lang="es-CL" sz="2400" b="1" dirty="0" smtClean="0">
                  <a:solidFill>
                    <a:schemeClr val="tx2"/>
                  </a:solidFill>
                </a:rPr>
                <a:t>Estratégico </a:t>
              </a:r>
              <a:r>
                <a:rPr lang="es-CL" sz="2000" dirty="0" smtClean="0">
                  <a:solidFill>
                    <a:schemeClr val="tx2"/>
                  </a:solidFill>
                </a:rPr>
                <a:t>que impulsen en el territorio: </a:t>
              </a:r>
            </a:p>
            <a:p>
              <a:pPr algn="ctr"/>
              <a:endParaRPr lang="es-CL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3445500" y="19275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Objetivo Convocatoria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01510" y="2876866"/>
            <a:ext cx="49409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REDES</a:t>
            </a:r>
            <a:r>
              <a:rPr lang="es-CL" dirty="0" smtClean="0">
                <a:solidFill>
                  <a:schemeClr val="tx2"/>
                </a:solidFill>
              </a:rPr>
              <a:t> de cooperación </a:t>
            </a:r>
          </a:p>
          <a:p>
            <a:r>
              <a:rPr lang="es-CL" sz="2000" b="1" dirty="0" smtClean="0">
                <a:solidFill>
                  <a:schemeClr val="tx2"/>
                </a:solidFill>
              </a:rPr>
              <a:t>ARTICULACIÓN</a:t>
            </a:r>
            <a:r>
              <a:rPr lang="es-CL" sz="2000" dirty="0" smtClean="0">
                <a:solidFill>
                  <a:schemeClr val="tx2"/>
                </a:solidFill>
              </a:rPr>
              <a:t> </a:t>
            </a:r>
            <a:r>
              <a:rPr lang="es-CL" dirty="0">
                <a:solidFill>
                  <a:schemeClr val="tx2"/>
                </a:solidFill>
              </a:rPr>
              <a:t>de actores</a:t>
            </a:r>
          </a:p>
          <a:p>
            <a:r>
              <a:rPr lang="es-CL" sz="2000" b="1" dirty="0" smtClean="0">
                <a:solidFill>
                  <a:schemeClr val="tx2"/>
                </a:solidFill>
              </a:rPr>
              <a:t>ENCADENAMIENTOS</a:t>
            </a:r>
            <a:r>
              <a:rPr lang="es-CL" sz="2000" dirty="0" smtClean="0">
                <a:solidFill>
                  <a:schemeClr val="tx2"/>
                </a:solidFill>
              </a:rPr>
              <a:t> </a:t>
            </a:r>
            <a:r>
              <a:rPr lang="es-CL" dirty="0">
                <a:solidFill>
                  <a:schemeClr val="tx2"/>
                </a:solidFill>
              </a:rPr>
              <a:t>productivos</a:t>
            </a:r>
          </a:p>
          <a:p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020498" y="4293096"/>
            <a:ext cx="51125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tx2"/>
                </a:solidFill>
              </a:rPr>
              <a:t>Que permitan sentar las bases para el desarrollo estratégico de una </a:t>
            </a:r>
            <a:r>
              <a:rPr lang="es-CL" sz="2000" b="1" dirty="0" smtClean="0">
                <a:solidFill>
                  <a:schemeClr val="tx2"/>
                </a:solidFill>
              </a:rPr>
              <a:t>industria de ingredientes funcionales</a:t>
            </a:r>
            <a:r>
              <a:rPr lang="es-CL" sz="2000" dirty="0" smtClean="0">
                <a:solidFill>
                  <a:schemeClr val="tx2"/>
                </a:solidFill>
              </a:rPr>
              <a:t> y </a:t>
            </a:r>
            <a:r>
              <a:rPr lang="es-CL" sz="2000" b="1" dirty="0" smtClean="0">
                <a:solidFill>
                  <a:schemeClr val="tx2"/>
                </a:solidFill>
              </a:rPr>
              <a:t>aditivos especializados </a:t>
            </a:r>
            <a:r>
              <a:rPr lang="es-CL" sz="2000" dirty="0" smtClean="0">
                <a:solidFill>
                  <a:schemeClr val="tx2"/>
                </a:solidFill>
              </a:rPr>
              <a:t>a partir de </a:t>
            </a:r>
            <a:r>
              <a:rPr lang="es-CL" sz="2000" b="1" dirty="0" smtClean="0">
                <a:solidFill>
                  <a:schemeClr val="tx2"/>
                </a:solidFill>
              </a:rPr>
              <a:t>materias primas agrarias nacionales </a:t>
            </a:r>
            <a:r>
              <a:rPr lang="es-CL" sz="2000" dirty="0" smtClean="0">
                <a:solidFill>
                  <a:schemeClr val="tx2"/>
                </a:solidFill>
              </a:rPr>
              <a:t>dedicadas</a:t>
            </a:r>
          </a:p>
          <a:p>
            <a:pPr algn="ctr"/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64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3262"/>
            <a:ext cx="9144000" cy="58841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3322919" y="206972"/>
            <a:ext cx="575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Objetivo del Instrumento</a:t>
            </a:r>
            <a:endParaRPr lang="es-CL" sz="2400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452508" y="1171012"/>
            <a:ext cx="6069446" cy="5661968"/>
            <a:chOff x="320750" y="1988840"/>
            <a:chExt cx="1572716" cy="1555930"/>
          </a:xfrm>
        </p:grpSpPr>
        <p:sp>
          <p:nvSpPr>
            <p:cNvPr id="12" name="11 Elipse"/>
            <p:cNvSpPr/>
            <p:nvPr/>
          </p:nvSpPr>
          <p:spPr>
            <a:xfrm>
              <a:off x="320750" y="1988840"/>
              <a:ext cx="1572716" cy="1555930"/>
            </a:xfrm>
            <a:prstGeom prst="ellipse">
              <a:avLst/>
            </a:prstGeom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91370" y="2273862"/>
              <a:ext cx="1231476" cy="100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CL" sz="2000" dirty="0" smtClean="0">
                  <a:solidFill>
                    <a:schemeClr val="tx2"/>
                  </a:solidFill>
                </a:rPr>
                <a:t>Fortalecer </a:t>
              </a:r>
              <a:r>
                <a:rPr lang="es-CL" sz="2000" dirty="0">
                  <a:solidFill>
                    <a:schemeClr val="tx2"/>
                  </a:solidFill>
                </a:rPr>
                <a:t>la cooperación, articulación y encadenamiento productivo entre las </a:t>
              </a:r>
              <a:r>
                <a:rPr lang="es-CL" sz="2400" b="1" dirty="0">
                  <a:solidFill>
                    <a:schemeClr val="tx2"/>
                  </a:solidFill>
                </a:rPr>
                <a:t>empresas transformadoras</a:t>
              </a:r>
              <a:r>
                <a:rPr lang="es-CL" sz="20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s-CL" sz="2000" dirty="0">
                  <a:solidFill>
                    <a:schemeClr val="tx2"/>
                  </a:solidFill>
                </a:rPr>
                <a:t>y las </a:t>
              </a:r>
              <a:r>
                <a:rPr lang="es-CL" sz="2400" b="1" dirty="0">
                  <a:solidFill>
                    <a:schemeClr val="tx2"/>
                  </a:solidFill>
                </a:rPr>
                <a:t>empresas agrarias, </a:t>
              </a:r>
              <a:r>
                <a:rPr lang="es-CL" sz="2000" dirty="0">
                  <a:solidFill>
                    <a:schemeClr val="tx2"/>
                  </a:solidFill>
                </a:rPr>
                <a:t>para incrementar la oferta de ingredientes funcionales y aditivos especializados </a:t>
              </a:r>
              <a:r>
                <a:rPr lang="es-CL" sz="2000" dirty="0" smtClean="0">
                  <a:solidFill>
                    <a:schemeClr val="tx2"/>
                  </a:solidFill>
                </a:rPr>
                <a:t>y </a:t>
              </a:r>
              <a:r>
                <a:rPr lang="es-CL" sz="2000" dirty="0">
                  <a:solidFill>
                    <a:schemeClr val="tx2"/>
                  </a:solidFill>
                </a:rPr>
                <a:t>el suministro de materias primas dedicadas de origen agrícola, pecuario o forestal y así  </a:t>
              </a:r>
              <a:endParaRPr lang="es-CL" sz="2000" dirty="0" smtClean="0">
                <a:solidFill>
                  <a:schemeClr val="tx2"/>
                </a:solidFill>
              </a:endParaRPr>
            </a:p>
            <a:p>
              <a:pPr lvl="0" algn="ctr">
                <a:defRPr/>
              </a:pPr>
              <a:r>
                <a:rPr lang="es-CL" sz="2400" b="1" dirty="0" smtClean="0">
                  <a:solidFill>
                    <a:schemeClr val="tx2"/>
                  </a:solidFill>
                </a:rPr>
                <a:t>consolidar </a:t>
              </a:r>
              <a:r>
                <a:rPr lang="es-CL" sz="2400" b="1" dirty="0">
                  <a:solidFill>
                    <a:schemeClr val="tx2"/>
                  </a:solidFill>
                </a:rPr>
                <a:t>esta nueva industria</a:t>
              </a:r>
              <a:r>
                <a:rPr lang="es-CL" sz="2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es-CL" sz="2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lvl="0" algn="ctr">
                <a:defRPr/>
              </a:pPr>
              <a:r>
                <a:rPr lang="es-CL" sz="2000" dirty="0" smtClean="0">
                  <a:solidFill>
                    <a:schemeClr val="tx2"/>
                  </a:solidFill>
                </a:rPr>
                <a:t>en </a:t>
              </a:r>
              <a:r>
                <a:rPr lang="es-CL" sz="2000" dirty="0">
                  <a:solidFill>
                    <a:schemeClr val="tx2"/>
                  </a:solidFill>
                </a:rPr>
                <a:t>el país.</a:t>
              </a:r>
            </a:p>
            <a:p>
              <a:endParaRPr lang="es-CL" sz="2000" dirty="0"/>
            </a:p>
          </p:txBody>
        </p:sp>
      </p:grp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2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09318"/>
            <a:ext cx="9144000" cy="4221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184" y="0"/>
            <a:ext cx="9259816" cy="908720"/>
            <a:chOff x="1017" y="-9061"/>
            <a:chExt cx="10095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017" y="-9061"/>
              <a:ext cx="10095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843808" y="228905"/>
            <a:ext cx="529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Características de los Polos Estratégicos 1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1073262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7 Grupo"/>
          <p:cNvGrpSpPr/>
          <p:nvPr/>
        </p:nvGrpSpPr>
        <p:grpSpPr>
          <a:xfrm>
            <a:off x="538181" y="3009753"/>
            <a:ext cx="7920880" cy="3024336"/>
            <a:chOff x="611560" y="3573016"/>
            <a:chExt cx="7920880" cy="3024336"/>
          </a:xfrm>
          <a:solidFill>
            <a:schemeClr val="bg1">
              <a:lumMod val="50000"/>
            </a:schemeClr>
          </a:solidFill>
        </p:grpSpPr>
        <p:sp>
          <p:nvSpPr>
            <p:cNvPr id="5" name="4 Rectángulo"/>
            <p:cNvSpPr/>
            <p:nvPr/>
          </p:nvSpPr>
          <p:spPr>
            <a:xfrm>
              <a:off x="611560" y="3573016"/>
              <a:ext cx="7920880" cy="3024336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3347864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6084168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CuadroTexto"/>
          <p:cNvSpPr txBox="1"/>
          <p:nvPr/>
        </p:nvSpPr>
        <p:spPr>
          <a:xfrm>
            <a:off x="827584" y="3306203"/>
            <a:ext cx="23192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Instalarse en un </a:t>
            </a:r>
            <a:r>
              <a:rPr lang="es-CL" sz="2400" b="1" dirty="0" smtClean="0">
                <a:solidFill>
                  <a:schemeClr val="bg1"/>
                </a:solidFill>
              </a:rPr>
              <a:t>territorio </a:t>
            </a:r>
            <a:r>
              <a:rPr lang="es-CL" dirty="0" smtClean="0">
                <a:solidFill>
                  <a:schemeClr val="bg1"/>
                </a:solidFill>
              </a:rPr>
              <a:t>determinado, con una propuesta de productos de ingredientes funcionales y aditivos especializados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092224" y="3359552"/>
            <a:ext cx="23192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Considerar un </a:t>
            </a:r>
            <a:r>
              <a:rPr lang="es-CL" sz="2400" b="1" dirty="0" smtClean="0">
                <a:solidFill>
                  <a:schemeClr val="bg1"/>
                </a:solidFill>
              </a:rPr>
              <a:t>portafolio</a:t>
            </a:r>
            <a:r>
              <a:rPr lang="es-CL" sz="2000" b="1" dirty="0" smtClean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de </a:t>
            </a:r>
            <a:r>
              <a:rPr lang="es-CL" dirty="0" smtClean="0">
                <a:solidFill>
                  <a:schemeClr val="bg1"/>
                </a:solidFill>
              </a:rPr>
              <a:t>productos. El </a:t>
            </a:r>
            <a:r>
              <a:rPr lang="es-CL" dirty="0">
                <a:solidFill>
                  <a:schemeClr val="bg1"/>
                </a:solidFill>
              </a:rPr>
              <a:t>polo debe considerar productos con un alto potencial </a:t>
            </a:r>
            <a:r>
              <a:rPr lang="es-CL" dirty="0" smtClean="0">
                <a:solidFill>
                  <a:schemeClr val="bg1"/>
                </a:solidFill>
              </a:rPr>
              <a:t>comercial y en distintas </a:t>
            </a:r>
            <a:r>
              <a:rPr lang="es-CL" sz="2000" b="1" dirty="0" smtClean="0">
                <a:solidFill>
                  <a:schemeClr val="bg1"/>
                </a:solidFill>
              </a:rPr>
              <a:t>etapas de desarrollo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3470468" y="3429000"/>
            <a:ext cx="23192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Debe tener identificadas las </a:t>
            </a:r>
            <a:r>
              <a:rPr lang="es-CL" sz="2400" b="1" dirty="0" smtClean="0">
                <a:solidFill>
                  <a:schemeClr val="bg1"/>
                </a:solidFill>
              </a:rPr>
              <a:t>materias primas agrarias </a:t>
            </a:r>
            <a:r>
              <a:rPr lang="es-CL" sz="2000" b="1" dirty="0" smtClean="0">
                <a:solidFill>
                  <a:schemeClr val="bg1"/>
                </a:solidFill>
              </a:rPr>
              <a:t>(origen agrícola, pecuario o forestal)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2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09318"/>
            <a:ext cx="9144000" cy="4221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184" y="0"/>
            <a:ext cx="9143816" cy="908720"/>
            <a:chOff x="1017" y="-9061"/>
            <a:chExt cx="10095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017" y="-9061"/>
              <a:ext cx="10095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843808" y="228905"/>
            <a:ext cx="55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Características de los Polos Estratégicos </a:t>
            </a:r>
            <a:r>
              <a:rPr lang="es-CL" sz="1200" dirty="0" smtClean="0">
                <a:solidFill>
                  <a:schemeClr val="bg1"/>
                </a:solidFill>
              </a:rPr>
              <a:t>1.1</a:t>
            </a:r>
            <a:endParaRPr lang="es-CL" sz="1200" dirty="0">
              <a:solidFill>
                <a:schemeClr val="bg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1073262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8</a:t>
            </a:fld>
            <a:endParaRPr lang="es-CL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53" y="1073262"/>
            <a:ext cx="6731078" cy="61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35398"/>
            <a:ext cx="9144000" cy="4221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0" y="0"/>
            <a:ext cx="9152496" cy="908720"/>
            <a:chOff x="1134" y="-9061"/>
            <a:chExt cx="9978" cy="85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134" y="-9061"/>
              <a:ext cx="9978" cy="8504"/>
            </a:xfrm>
            <a:custGeom>
              <a:avLst/>
              <a:gdLst>
                <a:gd name="T0" fmla="+- 0 1134 1134"/>
                <a:gd name="T1" fmla="*/ T0 w 9978"/>
                <a:gd name="T2" fmla="+- 0 -9061 -9061"/>
                <a:gd name="T3" fmla="*/ -9061 h 8504"/>
                <a:gd name="T4" fmla="+- 0 11112 1134"/>
                <a:gd name="T5" fmla="*/ T4 w 9978"/>
                <a:gd name="T6" fmla="+- 0 -9061 -9061"/>
                <a:gd name="T7" fmla="*/ -9061 h 8504"/>
                <a:gd name="T8" fmla="+- 0 11112 1134"/>
                <a:gd name="T9" fmla="*/ T8 w 9978"/>
                <a:gd name="T10" fmla="+- 0 -557 -9061"/>
                <a:gd name="T11" fmla="*/ -557 h 8504"/>
                <a:gd name="T12" fmla="+- 0 1134 1134"/>
                <a:gd name="T13" fmla="*/ T12 w 9978"/>
                <a:gd name="T14" fmla="+- 0 -557 -9061"/>
                <a:gd name="T15" fmla="*/ -557 h 8504"/>
                <a:gd name="T16" fmla="+- 0 1134 1134"/>
                <a:gd name="T17" fmla="*/ T16 w 9978"/>
                <a:gd name="T18" fmla="+- 0 -9061 -9061"/>
                <a:gd name="T19" fmla="*/ -9061 h 85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978" h="8504">
                  <a:moveTo>
                    <a:pt x="0" y="0"/>
                  </a:moveTo>
                  <a:lnTo>
                    <a:pt x="9978" y="0"/>
                  </a:lnTo>
                  <a:lnTo>
                    <a:pt x="9978" y="8504"/>
                  </a:lnTo>
                  <a:lnTo>
                    <a:pt x="0" y="850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L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0" y="836712"/>
            <a:ext cx="9153565" cy="236550"/>
          </a:xfrm>
          <a:prstGeom prst="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Marcador de posición de imagen 6" descr="logo-f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>
            <a:fillRect/>
          </a:stretch>
        </p:blipFill>
        <p:spPr>
          <a:xfrm>
            <a:off x="8414052" y="30520"/>
            <a:ext cx="667337" cy="713658"/>
          </a:xfrm>
          <a:prstGeom prst="rect">
            <a:avLst/>
          </a:prstGeom>
        </p:spPr>
      </p:pic>
      <p:pic>
        <p:nvPicPr>
          <p:cNvPr id="32" name="Picture 2" descr="C:\Users\psolar\AppData\Local\Temp\F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22"/>
            <a:ext cx="2580111" cy="5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48340" r="17412" b="35147"/>
          <a:stretch/>
        </p:blipFill>
        <p:spPr bwMode="auto">
          <a:xfrm>
            <a:off x="0" y="1073262"/>
            <a:ext cx="9143999" cy="1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riángulo isósceles"/>
          <p:cNvSpPr/>
          <p:nvPr/>
        </p:nvSpPr>
        <p:spPr>
          <a:xfrm rot="10800000">
            <a:off x="251520" y="1073262"/>
            <a:ext cx="360040" cy="195498"/>
          </a:xfrm>
          <a:prstGeom prst="triangle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8" name="7 Grupo"/>
          <p:cNvGrpSpPr/>
          <p:nvPr/>
        </p:nvGrpSpPr>
        <p:grpSpPr>
          <a:xfrm>
            <a:off x="611560" y="3350518"/>
            <a:ext cx="7920880" cy="3167772"/>
            <a:chOff x="611560" y="3573016"/>
            <a:chExt cx="7920880" cy="3024336"/>
          </a:xfrm>
          <a:solidFill>
            <a:schemeClr val="bg1">
              <a:lumMod val="50000"/>
            </a:schemeClr>
          </a:solidFill>
        </p:grpSpPr>
        <p:sp>
          <p:nvSpPr>
            <p:cNvPr id="5" name="4 Rectángulo"/>
            <p:cNvSpPr/>
            <p:nvPr/>
          </p:nvSpPr>
          <p:spPr>
            <a:xfrm>
              <a:off x="611560" y="3573016"/>
              <a:ext cx="7920880" cy="3024336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3347864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6084168" y="3573016"/>
              <a:ext cx="0" cy="3024336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CuadroTexto"/>
          <p:cNvSpPr txBox="1"/>
          <p:nvPr/>
        </p:nvSpPr>
        <p:spPr>
          <a:xfrm>
            <a:off x="843236" y="3446998"/>
            <a:ext cx="23192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Debe contar con la </a:t>
            </a:r>
            <a:r>
              <a:rPr lang="es-CL" sz="2000" b="1" dirty="0">
                <a:solidFill>
                  <a:schemeClr val="bg1"/>
                </a:solidFill>
              </a:rPr>
              <a:t>participación</a:t>
            </a:r>
            <a:r>
              <a:rPr lang="es-CL" dirty="0">
                <a:solidFill>
                  <a:schemeClr val="bg1"/>
                </a:solidFill>
              </a:rPr>
              <a:t> de 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al </a:t>
            </a:r>
            <a:r>
              <a:rPr lang="es-CL" dirty="0">
                <a:solidFill>
                  <a:schemeClr val="bg1"/>
                </a:solidFill>
              </a:rPr>
              <a:t>menos </a:t>
            </a:r>
            <a:r>
              <a:rPr lang="es-CL" dirty="0" smtClean="0">
                <a:solidFill>
                  <a:schemeClr val="bg1"/>
                </a:solidFill>
              </a:rPr>
              <a:t> una: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1"/>
                </a:solidFill>
              </a:rPr>
              <a:t>empresa transformadora</a:t>
            </a:r>
            <a:endParaRPr lang="es-C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1"/>
                </a:solidFill>
              </a:rPr>
              <a:t>organización de productores </a:t>
            </a:r>
            <a:endParaRPr lang="es-C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1"/>
                </a:solidFill>
              </a:rPr>
              <a:t>entidad tecnológica</a:t>
            </a:r>
            <a:r>
              <a:rPr lang="es-CL" dirty="0" smtClean="0">
                <a:solidFill>
                  <a:schemeClr val="bg1"/>
                </a:solidFill>
              </a:rPr>
              <a:t> del territorio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48897" y="3446998"/>
            <a:ext cx="23192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Debe generar en el territorio las capacidades para </a:t>
            </a:r>
            <a:r>
              <a:rPr lang="es-CL" sz="2000" b="1" dirty="0" smtClean="0">
                <a:solidFill>
                  <a:schemeClr val="bg1"/>
                </a:solidFill>
              </a:rPr>
              <a:t>incorporar a los productores agrarios en la cadena productiva </a:t>
            </a:r>
            <a:r>
              <a:rPr lang="es-CL" sz="2000" b="1" dirty="0">
                <a:solidFill>
                  <a:schemeClr val="bg1"/>
                </a:solidFill>
              </a:rPr>
              <a:t>y de </a:t>
            </a:r>
            <a:r>
              <a:rPr lang="es-CL" sz="2000" b="1" dirty="0" smtClean="0">
                <a:solidFill>
                  <a:schemeClr val="bg1"/>
                </a:solidFill>
              </a:rPr>
              <a:t>valor, mediante modelos de negocios virtuosos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80223" y="3518686"/>
            <a:ext cx="2319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Debe considerar el </a:t>
            </a:r>
            <a:r>
              <a:rPr lang="es-CL" sz="2000" b="1" dirty="0" smtClean="0">
                <a:solidFill>
                  <a:schemeClr val="bg1"/>
                </a:solidFill>
              </a:rPr>
              <a:t>desarrollo de </a:t>
            </a:r>
            <a:r>
              <a:rPr lang="es-CL" sz="2400" b="1" dirty="0">
                <a:solidFill>
                  <a:schemeClr val="bg1"/>
                </a:solidFill>
              </a:rPr>
              <a:t>I+D </a:t>
            </a:r>
            <a:r>
              <a:rPr lang="es-CL" dirty="0" smtClean="0">
                <a:solidFill>
                  <a:schemeClr val="bg1"/>
                </a:solidFill>
              </a:rPr>
              <a:t>para generar, mejorar y adaptar productos, procesos, gestión y marketing en todas aquellas etapas de la cadena que sea necesario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15816" y="254305"/>
            <a:ext cx="549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Características de los Polos Estratégicos 2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9C2-15D8-4805-BD38-801DD1C875B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39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1550</Words>
  <Application>Microsoft Office PowerPoint</Application>
  <PresentationFormat>Presentación en pantalla (4:3)</PresentationFormat>
  <Paragraphs>372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Rockwell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Solar</dc:creator>
  <cp:lastModifiedBy>Marcela</cp:lastModifiedBy>
  <cp:revision>115</cp:revision>
  <cp:lastPrinted>2017-02-02T18:09:36Z</cp:lastPrinted>
  <dcterms:created xsi:type="dcterms:W3CDTF">2017-01-24T17:56:35Z</dcterms:created>
  <dcterms:modified xsi:type="dcterms:W3CDTF">2017-03-22T13:07:12Z</dcterms:modified>
</cp:coreProperties>
</file>